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2" r:id="rId1"/>
  </p:sldMasterIdLst>
  <p:notesMasterIdLst>
    <p:notesMasterId r:id="rId40"/>
  </p:notesMasterIdLst>
  <p:handoutMasterIdLst>
    <p:handoutMasterId r:id="rId41"/>
  </p:handoutMasterIdLst>
  <p:sldIdLst>
    <p:sldId id="534" r:id="rId2"/>
    <p:sldId id="471" r:id="rId3"/>
    <p:sldId id="470" r:id="rId4"/>
    <p:sldId id="442" r:id="rId5"/>
    <p:sldId id="412" r:id="rId6"/>
    <p:sldId id="448" r:id="rId7"/>
    <p:sldId id="451" r:id="rId8"/>
    <p:sldId id="561" r:id="rId9"/>
    <p:sldId id="574" r:id="rId10"/>
    <p:sldId id="575" r:id="rId11"/>
    <p:sldId id="576" r:id="rId12"/>
    <p:sldId id="577" r:id="rId13"/>
    <p:sldId id="578" r:id="rId14"/>
    <p:sldId id="579" r:id="rId15"/>
    <p:sldId id="580" r:id="rId16"/>
    <p:sldId id="440" r:id="rId17"/>
    <p:sldId id="564" r:id="rId18"/>
    <p:sldId id="565" r:id="rId19"/>
    <p:sldId id="566" r:id="rId20"/>
    <p:sldId id="567" r:id="rId21"/>
    <p:sldId id="568" r:id="rId22"/>
    <p:sldId id="569" r:id="rId23"/>
    <p:sldId id="570" r:id="rId24"/>
    <p:sldId id="571" r:id="rId25"/>
    <p:sldId id="506" r:id="rId26"/>
    <p:sldId id="387" r:id="rId27"/>
    <p:sldId id="401" r:id="rId28"/>
    <p:sldId id="516" r:id="rId29"/>
    <p:sldId id="556" r:id="rId30"/>
    <p:sldId id="517" r:id="rId31"/>
    <p:sldId id="499" r:id="rId32"/>
    <p:sldId id="573" r:id="rId33"/>
    <p:sldId id="581" r:id="rId34"/>
    <p:sldId id="582" r:id="rId35"/>
    <p:sldId id="560" r:id="rId36"/>
    <p:sldId id="468" r:id="rId37"/>
    <p:sldId id="538" r:id="rId38"/>
    <p:sldId id="454" r:id="rId39"/>
  </p:sldIdLst>
  <p:sldSz cx="9144000" cy="6858000" type="screen4x3"/>
  <p:notesSz cx="9144000" cy="6858000"/>
  <p:defaultTextStyle>
    <a:defPPr>
      <a:defRPr lang="en-US"/>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FFCC00"/>
    <a:srgbClr val="CC9900"/>
    <a:srgbClr val="528392"/>
    <a:srgbClr val="808080"/>
    <a:srgbClr val="969696"/>
    <a:srgbClr val="FFFF66"/>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347" autoAdjust="0"/>
    <p:restoredTop sz="94645" autoAdjust="0"/>
  </p:normalViewPr>
  <p:slideViewPr>
    <p:cSldViewPr>
      <p:cViewPr varScale="1">
        <p:scale>
          <a:sx n="81" d="100"/>
          <a:sy n="81" d="100"/>
        </p:scale>
        <p:origin x="56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756"/>
    </p:cViewPr>
  </p:sorterViewPr>
  <p:notesViewPr>
    <p:cSldViewPr>
      <p:cViewPr varScale="1">
        <p:scale>
          <a:sx n="115" d="100"/>
          <a:sy n="115" d="100"/>
        </p:scale>
        <p:origin x="-900" y="-10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203779" name="Rectangle 3"/>
          <p:cNvSpPr>
            <a:spLocks noGrp="1" noChangeArrowheads="1"/>
          </p:cNvSpPr>
          <p:nvPr>
            <p:ph type="dt" sz="quarter" idx="1"/>
          </p:nvPr>
        </p:nvSpPr>
        <p:spPr bwMode="auto">
          <a:xfrm>
            <a:off x="518160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203780" name="Rectangle 4"/>
          <p:cNvSpPr>
            <a:spLocks noGrp="1" noChangeArrowheads="1"/>
          </p:cNvSpPr>
          <p:nvPr>
            <p:ph type="ftr" sz="quarter" idx="2"/>
          </p:nvPr>
        </p:nvSpPr>
        <p:spPr bwMode="auto">
          <a:xfrm>
            <a:off x="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203781" name="Rectangle 5"/>
          <p:cNvSpPr>
            <a:spLocks noGrp="1" noChangeArrowheads="1"/>
          </p:cNvSpPr>
          <p:nvPr>
            <p:ph type="sldNum" sz="quarter" idx="3"/>
          </p:nvPr>
        </p:nvSpPr>
        <p:spPr bwMode="auto">
          <a:xfrm>
            <a:off x="518160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E1E517D2-565A-4817-BA4C-0FC8EBC6BDA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a:defRPr>
            </a:lvl1pPr>
          </a:lstStyle>
          <a:p>
            <a:pPr>
              <a:defRPr/>
            </a:pPr>
            <a:endParaRPr lang="en-US"/>
          </a:p>
        </p:txBody>
      </p:sp>
      <p:sp>
        <p:nvSpPr>
          <p:cNvPr id="95235" name="Rectangle 3"/>
          <p:cNvSpPr>
            <a:spLocks noGrp="1" noChangeArrowheads="1"/>
          </p:cNvSpPr>
          <p:nvPr>
            <p:ph type="dt" idx="1"/>
          </p:nvPr>
        </p:nvSpPr>
        <p:spPr bwMode="auto">
          <a:xfrm>
            <a:off x="518160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p:spPr>
      </p:sp>
      <p:sp>
        <p:nvSpPr>
          <p:cNvPr id="95237" name="Rectangle 5"/>
          <p:cNvSpPr>
            <a:spLocks noGrp="1" noChangeArrowheads="1"/>
          </p:cNvSpPr>
          <p:nvPr>
            <p:ph type="body" sz="quarter" idx="3"/>
          </p:nvPr>
        </p:nvSpPr>
        <p:spPr bwMode="auto">
          <a:xfrm>
            <a:off x="1219200" y="3257550"/>
            <a:ext cx="67056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5238" name="Rectangle 6"/>
          <p:cNvSpPr>
            <a:spLocks noGrp="1" noChangeArrowheads="1"/>
          </p:cNvSpPr>
          <p:nvPr>
            <p:ph type="ftr" sz="quarter" idx="4"/>
          </p:nvPr>
        </p:nvSpPr>
        <p:spPr bwMode="auto">
          <a:xfrm>
            <a:off x="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a:defRPr>
            </a:lvl1pPr>
          </a:lstStyle>
          <a:p>
            <a:pPr>
              <a:defRPr/>
            </a:pPr>
            <a:endParaRPr lang="en-US"/>
          </a:p>
        </p:txBody>
      </p:sp>
      <p:sp>
        <p:nvSpPr>
          <p:cNvPr id="95239" name="Rectangle 7"/>
          <p:cNvSpPr>
            <a:spLocks noGrp="1" noChangeArrowheads="1"/>
          </p:cNvSpPr>
          <p:nvPr>
            <p:ph type="sldNum" sz="quarter" idx="5"/>
          </p:nvPr>
        </p:nvSpPr>
        <p:spPr bwMode="auto">
          <a:xfrm>
            <a:off x="518160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a:defRPr>
            </a:lvl1pPr>
          </a:lstStyle>
          <a:p>
            <a:pPr>
              <a:defRPr/>
            </a:pPr>
            <a:fld id="{E0C92A78-B2E4-4A43-A2D7-C70A6CFBD41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6A3EA0DA-FD44-4636-9303-B3DCA78A2BC5}" type="slidenum">
              <a:rPr lang="en-US" smtClean="0"/>
              <a:pPr/>
              <a:t>1</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9D108330-1A5B-48DD-A398-1A755045E0D3}" type="slidenum">
              <a:rPr lang="en-US" smtClean="0"/>
              <a:pPr/>
              <a:t>25</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2645D1BF-9DAC-4687-99B9-EEB06329EB92}" type="slidenum">
              <a:rPr lang="en-US" smtClean="0"/>
              <a:pPr/>
              <a:t>2</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0B12F3D4-CF46-4294-9B4C-6ADF1E44B6FD}" type="slidenum">
              <a:rPr lang="en-US" smtClean="0"/>
              <a:pPr/>
              <a:t>3</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E0859A69-3DAB-46AF-B983-2FC9410DFD2A}" type="slidenum">
              <a:rPr lang="en-US" smtClean="0"/>
              <a:pPr/>
              <a:t>4</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80B09BF-AB56-451D-841A-7A7F50EDDDD4}" type="slidenum">
              <a:rPr lang="en-US" smtClean="0"/>
              <a:pPr/>
              <a:t>5</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FEF785A5-BF58-4D9C-A3EA-3D9A28AEA592}" type="slidenum">
              <a:rPr lang="en-US" smtClean="0"/>
              <a:pPr/>
              <a:t>6</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40CA8FA-3AFE-4B1A-9677-03B0FD54A923}" type="slidenum">
              <a:rPr lang="en-US" smtClean="0"/>
              <a:pPr/>
              <a:t>7</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441DFB65-88D5-4D75-8806-9B526D62D3D5}" type="slidenum">
              <a:rPr lang="en-US" smtClean="0"/>
              <a:pPr/>
              <a:t>9</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endParaRPr lang="en-US">
              <a:latin typeface="Arial" charset="0"/>
            </a:endParaRPr>
          </a:p>
        </p:txBody>
      </p:sp>
      <p:sp>
        <p:nvSpPr>
          <p:cNvPr id="53252" name="Slide Number Placeholder 3"/>
          <p:cNvSpPr>
            <a:spLocks noGrp="1"/>
          </p:cNvSpPr>
          <p:nvPr>
            <p:ph type="sldNum" sz="quarter" idx="5"/>
          </p:nvPr>
        </p:nvSpPr>
        <p:spPr>
          <a:noFill/>
          <a:ln>
            <a:miter lim="800000"/>
            <a:headEnd/>
            <a:tailEnd/>
          </a:ln>
        </p:spPr>
        <p:txBody>
          <a:bodyPr/>
          <a:lstStyle/>
          <a:p>
            <a:fld id="{89E3698C-4283-494E-A52D-3C1A50E7DA5B}" type="slidenum">
              <a:rPr lang="en-GB" altLang="en-US" smtClean="0"/>
              <a:pPr/>
              <a:t>11</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en-US"/>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en-US"/>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4"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grpSp>
      <p:sp>
        <p:nvSpPr>
          <p:cNvPr id="639000" name="Rectangle 24"/>
          <p:cNvSpPr>
            <a:spLocks noGrp="1" noChangeArrowheads="1"/>
          </p:cNvSpPr>
          <p:nvPr>
            <p:ph type="ctrTitle" sz="quarter"/>
          </p:nvPr>
        </p:nvSpPr>
        <p:spPr>
          <a:xfrm>
            <a:off x="685800" y="1600200"/>
            <a:ext cx="7772400" cy="1828800"/>
          </a:xfrm>
        </p:spPr>
        <p:txBody>
          <a:bodyPr/>
          <a:lstStyle>
            <a:lvl1pPr>
              <a:defRPr/>
            </a:lvl1pPr>
          </a:lstStyle>
          <a:p>
            <a:r>
              <a:rPr lang="en-US"/>
              <a:t>Click to edit Master title style</a:t>
            </a:r>
          </a:p>
        </p:txBody>
      </p:sp>
      <p:sp>
        <p:nvSpPr>
          <p:cNvPr id="639001"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3B2CD4FD-ED60-4DFD-ABE9-63AD0AD6573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A51F20D6-7183-4D99-8707-C9F32263D782}"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A3A53A71-1E35-4A5C-9BB2-0CC028C34321}"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2E5A4F60-EF90-4CC0-9375-DDA476CA61C6}"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ACF5E6F8-226A-4C57-B773-FB5619FA460A}"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6"/>
          <p:cNvSpPr>
            <a:spLocks noGrp="1" noChangeArrowheads="1"/>
          </p:cNvSpPr>
          <p:nvPr>
            <p:ph type="ftr" sz="quarter" idx="10"/>
          </p:nvPr>
        </p:nvSpPr>
        <p:spPr>
          <a:ln/>
        </p:spPr>
        <p:txBody>
          <a:bodyPr/>
          <a:lstStyle>
            <a:lvl1pPr>
              <a:defRPr/>
            </a:lvl1pPr>
          </a:lstStyle>
          <a:p>
            <a:pPr>
              <a:defRPr/>
            </a:pPr>
            <a:endParaRPr lang="en-US"/>
          </a:p>
        </p:txBody>
      </p:sp>
      <p:sp>
        <p:nvSpPr>
          <p:cNvPr id="7" name="Rectangle 27"/>
          <p:cNvSpPr>
            <a:spLocks noGrp="1" noChangeArrowheads="1"/>
          </p:cNvSpPr>
          <p:nvPr>
            <p:ph type="sldNum" sz="quarter" idx="11"/>
          </p:nvPr>
        </p:nvSpPr>
        <p:spPr>
          <a:ln/>
        </p:spPr>
        <p:txBody>
          <a:bodyPr/>
          <a:lstStyle>
            <a:lvl1pPr>
              <a:defRPr/>
            </a:lvl1pPr>
          </a:lstStyle>
          <a:p>
            <a:pPr>
              <a:defRPr/>
            </a:pPr>
            <a:fld id="{8F9DA54A-67CA-43BE-9350-2990F5B73211}" type="slidenum">
              <a:rPr lang="en-US"/>
              <a:pPr>
                <a:defRPr/>
              </a:pPr>
              <a:t>‹#›</a:t>
            </a:fld>
            <a:endParaRPr lang="en-US"/>
          </a:p>
        </p:txBody>
      </p:sp>
      <p:sp>
        <p:nvSpPr>
          <p:cNvPr id="8"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6"/>
          <p:cNvSpPr>
            <a:spLocks noGrp="1" noChangeArrowheads="1"/>
          </p:cNvSpPr>
          <p:nvPr>
            <p:ph type="ftr" sz="quarter" idx="10"/>
          </p:nvPr>
        </p:nvSpPr>
        <p:spPr>
          <a:ln/>
        </p:spPr>
        <p:txBody>
          <a:bodyPr/>
          <a:lstStyle>
            <a:lvl1pPr>
              <a:defRPr/>
            </a:lvl1pPr>
          </a:lstStyle>
          <a:p>
            <a:pPr>
              <a:defRPr/>
            </a:pPr>
            <a:endParaRPr lang="en-US"/>
          </a:p>
        </p:txBody>
      </p:sp>
      <p:sp>
        <p:nvSpPr>
          <p:cNvPr id="7" name="Rectangle 27"/>
          <p:cNvSpPr>
            <a:spLocks noGrp="1" noChangeArrowheads="1"/>
          </p:cNvSpPr>
          <p:nvPr>
            <p:ph type="sldNum" sz="quarter" idx="11"/>
          </p:nvPr>
        </p:nvSpPr>
        <p:spPr>
          <a:ln/>
        </p:spPr>
        <p:txBody>
          <a:bodyPr/>
          <a:lstStyle>
            <a:lvl1pPr>
              <a:defRPr/>
            </a:lvl1pPr>
          </a:lstStyle>
          <a:p>
            <a:pPr>
              <a:defRPr/>
            </a:pPr>
            <a:fld id="{6E43C684-25CB-4CC7-BAD5-7CA1BA6BA19F}" type="slidenum">
              <a:rPr lang="en-US"/>
              <a:pPr>
                <a:defRPr/>
              </a:pPr>
              <a:t>‹#›</a:t>
            </a:fld>
            <a:endParaRPr lang="en-US"/>
          </a:p>
        </p:txBody>
      </p:sp>
      <p:sp>
        <p:nvSpPr>
          <p:cNvPr id="8"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953BBF59-E5A3-4A90-A931-52CCC817E2CE}"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64776D19-5034-4DDF-A38B-D94E58FC386E}"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CA37EA63-DAF5-4B00-9530-F1BEBC41B370}"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6CC3748F-3F1F-436C-BE76-B10F7A4A82AD}"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7472BEFE-C145-4E78-8F19-0187A7244558}"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8820763B-FAE6-4746-834A-2498A0007722}"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8B4E2ED7-AE97-48E9-8A28-C36EF4B4BF80}"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C1C0470F-3DFF-4895-A666-02F21438D082}"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9159875" cy="6858000"/>
            <a:chOff x="0" y="0"/>
            <a:chExt cx="5770" cy="4320"/>
          </a:xfrm>
        </p:grpSpPr>
        <p:sp>
          <p:nvSpPr>
            <p:cNvPr id="63795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p>
          </p:txBody>
        </p:sp>
        <p:sp>
          <p:nvSpPr>
            <p:cNvPr id="63795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63795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63795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en-US"/>
            </a:p>
          </p:txBody>
        </p:sp>
        <p:sp>
          <p:nvSpPr>
            <p:cNvPr id="63795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63796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63796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63796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63796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63796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63796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63796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63796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63796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en-US"/>
            </a:p>
          </p:txBody>
        </p:sp>
        <p:sp>
          <p:nvSpPr>
            <p:cNvPr id="63796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63797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63797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63797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63797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637974"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en-US"/>
            </a:p>
          </p:txBody>
        </p:sp>
        <p:sp>
          <p:nvSpPr>
            <p:cNvPr id="63797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grpSp>
      <p:sp>
        <p:nvSpPr>
          <p:cNvPr id="637976"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637977"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7978"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a:defRPr/>
            </a:pPr>
            <a:endParaRPr lang="en-US"/>
          </a:p>
        </p:txBody>
      </p:sp>
      <p:sp>
        <p:nvSpPr>
          <p:cNvPr id="637979"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a:defRPr/>
            </a:pPr>
            <a:fld id="{42AEC706-1DFD-4E47-A3A2-C9483360C2E3}" type="slidenum">
              <a:rPr lang="en-US"/>
              <a:pPr>
                <a:defRPr/>
              </a:pPr>
              <a:t>‹#›</a:t>
            </a:fld>
            <a:endParaRPr lang="en-US"/>
          </a:p>
        </p:txBody>
      </p:sp>
      <p:sp>
        <p:nvSpPr>
          <p:cNvPr id="637980"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147"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 id="2147484143" r:id="rId12"/>
    <p:sldLayoutId id="2147484144" r:id="rId13"/>
    <p:sldLayoutId id="2147484145" r:id="rId14"/>
    <p:sldLayoutId id="2147484146" r:id="rId15"/>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10Image%2018%20(Close)%20%20%20%20%20%20%20%20%20%20%20%20%20%20%20%20%20%20%20%20%20%20%20%20%20%20%20%20%20%20%20%20%20%20%20%20%20%20%20%20%20%20%20%20%20%20%2000063D0A%08Dan's%20HD%20%20%20%20%20%20%20%20%20%20%20%20%20%20%20%20%20%20%20%20%20%20%20ABA78158:"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10Image%2019%20(Press)%20%20%20%20%20%20%20%20%20%20%20%20%20%20%20%20%20%20%20%20%20%20%20%20%20%20%20%20%20%20%20%20%20%20%20%20%20%20%20%20%20%20%20%20%20%20%2000063D0A%08Dan's%20HD%20%20%20%20%20%20%20%20%20%20%20%20%20%20%20%20%20%20%20%20%20%20%20ABA78158:" TargetMode="External"/><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18Image%206%20(Strengths%20Sub1)%20%20%20%20%20%20%20%20%20%20%20%20%20%20%20%20%20%20%20%20%20%20%20%20%20%20%20%20%20%20%20%20%20%20%20%20%20%20%2000063D0A%08Dan's%20HD%20%20%20%20%20%20%20%20%20%20%20%20%20%20%20%20%20%20%20%20%20%20%20ABA78158:" TargetMode="Externa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image" Target="../media/image34.png"/><Relationship Id="rId5" Type="http://schemas.openxmlformats.org/officeDocument/2006/relationships/oleObject" Target="../embeddings/oleObject3.bin"/><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vmlDrawing" Target="../drawings/vmlDrawing3.vml"/><Relationship Id="rId5" Type="http://schemas.openxmlformats.org/officeDocument/2006/relationships/image" Target="../media/image35.png"/><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16Image%2015%20(Kustom%20Kure)%20%20%20%20%20%20%20%20%20%20%20%20%20%20%20%20%20%20%20%20%20%20%20%20%20%20%20%20%20%20%20%20%20%20%20%20%20%20%20%20%2000063D0A%08Dan's%20HD%20%20%20%20%20%20%20%20%20%20%20%20%20%20%20%20%20%20%20%20%20%20%20ABA78158:"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16Image%2015%20(Kustom%20Kure)%20%20%20%20%20%20%20%20%20%20%20%20%20%20%20%20%20%20%20%20%20%20%20%20%20%20%20%20%20%20%20%20%20%20%20%20%20%20%20%20%2000063D0A%08Dan's%20HD%20%20%20%20%20%20%20%20%20%20%20%20%20%20%20%20%20%20%20%20%20%20%20ABA78158:"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16Image%2015%20(Kustom%20Kure)%20%20%20%20%20%20%20%20%20%20%20%20%20%20%20%20%20%20%20%20%20%20%20%20%20%20%20%20%20%20%20%20%20%20%20%20%20%20%20%20%2000063D0A%08Dan's%20HD%20%20%20%20%20%20%20%20%20%20%20%20%20%20%20%20%20%20%20%20%20%20%20ABA78158:"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10Image%2018%20(Close)%20%20%20%20%20%20%20%20%20%20%20%20%20%20%20%20%20%20%20%20%20%20%20%20%20%20%20%20%20%20%20%20%20%20%20%20%20%20%20%20%20%20%20%20%20%20%2000063D0A%08Dan's%20HD%20%20%20%20%20%20%20%20%20%20%20%20%20%20%20%20%20%20%20%20%20%20%20ABA78158:"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1.png"/><Relationship Id="rId4" Type="http://schemas.openxmlformats.org/officeDocument/2006/relationships/image" Target="../media/image6.jpeg"/><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16Image%2015%20(Kustom%20Kure)%20%20%20%20%20%20%20%20%20%20%20%20%20%20%20%20%20%20%20%20%20%20%20%20%20%20%20%20%20%20%20%20%20%20%20%20%20%20%20%20%2000063D0A%08Dan's%20HD%20%20%20%20%20%20%20%20%20%20%20%20%20%20%20%20%20%20%20%20%20%20%20ABA78158:" TargetMode="External"/><Relationship Id="rId5" Type="http://schemas.openxmlformats.org/officeDocument/2006/relationships/image" Target="../media/image14.jpe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18 (Close)                                               00063D0ADan's HD                       ABA78158:"/>
          <p:cNvPicPr>
            <a:picLocks noChangeAspect="1" noChangeArrowheads="1"/>
          </p:cNvPicPr>
          <p:nvPr/>
        </p:nvPicPr>
        <p:blipFill>
          <a:blip r:embed="rId3" r:link="rId4" cstate="print"/>
          <a:srcRect/>
          <a:stretch>
            <a:fillRect/>
          </a:stretch>
        </p:blipFill>
        <p:spPr bwMode="auto">
          <a:xfrm>
            <a:off x="304800" y="1066800"/>
            <a:ext cx="8382000" cy="5394325"/>
          </a:xfrm>
          <a:prstGeom prst="rect">
            <a:avLst/>
          </a:prstGeom>
          <a:noFill/>
          <a:ln w="9525">
            <a:noFill/>
            <a:miter lim="800000"/>
            <a:headEnd/>
            <a:tailEnd/>
          </a:ln>
        </p:spPr>
      </p:pic>
      <p:sp>
        <p:nvSpPr>
          <p:cNvPr id="586755" name="Text Box 3"/>
          <p:cNvSpPr txBox="1">
            <a:spLocks noChangeArrowheads="1"/>
          </p:cNvSpPr>
          <p:nvPr/>
        </p:nvSpPr>
        <p:spPr bwMode="auto">
          <a:xfrm>
            <a:off x="609600" y="304800"/>
            <a:ext cx="7924800" cy="396875"/>
          </a:xfrm>
          <a:prstGeom prst="rect">
            <a:avLst/>
          </a:prstGeom>
          <a:noFill/>
          <a:ln w="9525">
            <a:noFill/>
            <a:miter lim="800000"/>
            <a:headEnd/>
            <a:tailEnd/>
          </a:ln>
          <a:effectLst/>
        </p:spPr>
        <p:txBody>
          <a:bodyPr>
            <a:spAutoFit/>
          </a:bodyPr>
          <a:lstStyle/>
          <a:p>
            <a:pPr algn="ctr">
              <a:lnSpc>
                <a:spcPct val="55000"/>
              </a:lnSpc>
              <a:spcBef>
                <a:spcPct val="50000"/>
              </a:spcBef>
              <a:defRPr/>
            </a:pPr>
            <a:r>
              <a:rPr lang="en-US" sz="3600" b="1" i="1" dirty="0">
                <a:effectLst>
                  <a:outerShdw blurRad="38100" dist="38100" dir="2700000" algn="tl">
                    <a:srgbClr val="000000"/>
                  </a:outerShdw>
                </a:effectLst>
                <a:latin typeface="Arial" charset="0"/>
              </a:rPr>
              <a:t>Who is Kustom Group?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3CBC0B2-2332-4FF6-961E-7F13FDB36C79}" type="slidenum">
              <a:rPr lang="en-GB" altLang="en-US"/>
              <a:pPr/>
              <a:t>10</a:t>
            </a:fld>
            <a:endParaRPr lang="en-GB" altLang="en-US"/>
          </a:p>
        </p:txBody>
      </p:sp>
      <p:sp>
        <p:nvSpPr>
          <p:cNvPr id="2" name="Title 1"/>
          <p:cNvSpPr>
            <a:spLocks noGrp="1"/>
          </p:cNvSpPr>
          <p:nvPr>
            <p:ph type="title"/>
          </p:nvPr>
        </p:nvSpPr>
        <p:spPr>
          <a:xfrm>
            <a:off x="0" y="277813"/>
            <a:ext cx="6629400" cy="1139825"/>
          </a:xfrm>
        </p:spPr>
        <p:txBody>
          <a:bodyPr/>
          <a:lstStyle/>
          <a:p>
            <a:pPr algn="l" fontAlgn="auto">
              <a:spcAft>
                <a:spcPts val="0"/>
              </a:spcAft>
              <a:defRPr/>
            </a:pPr>
            <a:r>
              <a:rPr lang="en-US" sz="4000" dirty="0"/>
              <a:t>Review of LED Product Line</a:t>
            </a:r>
          </a:p>
        </p:txBody>
      </p:sp>
      <p:pic>
        <p:nvPicPr>
          <p:cNvPr id="3" name="Picture 2">
            <a:extLst>
              <a:ext uri="{FF2B5EF4-FFF2-40B4-BE49-F238E27FC236}">
                <a16:creationId xmlns:a16="http://schemas.microsoft.com/office/drawing/2014/main" id="{3CA82557-6541-4007-8A7E-D635C40E3666}"/>
              </a:ext>
            </a:extLst>
          </p:cNvPr>
          <p:cNvPicPr>
            <a:picLocks noChangeAspect="1"/>
          </p:cNvPicPr>
          <p:nvPr/>
        </p:nvPicPr>
        <p:blipFill>
          <a:blip r:embed="rId2"/>
          <a:stretch>
            <a:fillRect/>
          </a:stretch>
        </p:blipFill>
        <p:spPr>
          <a:xfrm>
            <a:off x="7516227" y="0"/>
            <a:ext cx="1627773" cy="1219306"/>
          </a:xfrm>
          <a:prstGeom prst="rect">
            <a:avLst/>
          </a:prstGeom>
        </p:spPr>
      </p:pic>
      <p:graphicFrame>
        <p:nvGraphicFramePr>
          <p:cNvPr id="12" name="Table 11">
            <a:extLst>
              <a:ext uri="{FF2B5EF4-FFF2-40B4-BE49-F238E27FC236}">
                <a16:creationId xmlns:a16="http://schemas.microsoft.com/office/drawing/2014/main" id="{704794DA-BFDC-433C-9421-3645064FEDE6}"/>
              </a:ext>
            </a:extLst>
          </p:cNvPr>
          <p:cNvGraphicFramePr>
            <a:graphicFrameLocks noGrp="1"/>
          </p:cNvGraphicFramePr>
          <p:nvPr>
            <p:extLst>
              <p:ext uri="{D42A27DB-BD31-4B8C-83A1-F6EECF244321}">
                <p14:modId xmlns:p14="http://schemas.microsoft.com/office/powerpoint/2010/main" val="2256568950"/>
              </p:ext>
            </p:extLst>
          </p:nvPr>
        </p:nvGraphicFramePr>
        <p:xfrm>
          <a:off x="457200" y="1776387"/>
          <a:ext cx="8229600" cy="4432663"/>
        </p:xfrm>
        <a:graphic>
          <a:graphicData uri="http://schemas.openxmlformats.org/drawingml/2006/table">
            <a:tbl>
              <a:tblPr firstRow="1" firstCol="1" bandRow="1">
                <a:tableStyleId>{2D5ABB26-0587-4C30-8999-92F81FD0307C}</a:tableStyleId>
              </a:tblPr>
              <a:tblGrid>
                <a:gridCol w="685800">
                  <a:extLst>
                    <a:ext uri="{9D8B030D-6E8A-4147-A177-3AD203B41FA5}">
                      <a16:colId xmlns:a16="http://schemas.microsoft.com/office/drawing/2014/main" val="2882414937"/>
                    </a:ext>
                  </a:extLst>
                </a:gridCol>
                <a:gridCol w="3505200">
                  <a:extLst>
                    <a:ext uri="{9D8B030D-6E8A-4147-A177-3AD203B41FA5}">
                      <a16:colId xmlns:a16="http://schemas.microsoft.com/office/drawing/2014/main" val="1874819425"/>
                    </a:ext>
                  </a:extLst>
                </a:gridCol>
                <a:gridCol w="152400">
                  <a:extLst>
                    <a:ext uri="{9D8B030D-6E8A-4147-A177-3AD203B41FA5}">
                      <a16:colId xmlns:a16="http://schemas.microsoft.com/office/drawing/2014/main" val="3053602985"/>
                    </a:ext>
                  </a:extLst>
                </a:gridCol>
                <a:gridCol w="629543">
                  <a:extLst>
                    <a:ext uri="{9D8B030D-6E8A-4147-A177-3AD203B41FA5}">
                      <a16:colId xmlns:a16="http://schemas.microsoft.com/office/drawing/2014/main" val="3149321292"/>
                    </a:ext>
                  </a:extLst>
                </a:gridCol>
                <a:gridCol w="3256657">
                  <a:extLst>
                    <a:ext uri="{9D8B030D-6E8A-4147-A177-3AD203B41FA5}">
                      <a16:colId xmlns:a16="http://schemas.microsoft.com/office/drawing/2014/main" val="3315408043"/>
                    </a:ext>
                  </a:extLst>
                </a:gridCol>
              </a:tblGrid>
              <a:tr h="169148">
                <a:tc gridSpan="2">
                  <a:txBody>
                    <a:bodyPr/>
                    <a:lstStyle/>
                    <a:p>
                      <a:pPr marL="0" marR="0" algn="ctr">
                        <a:lnSpc>
                          <a:spcPct val="107000"/>
                        </a:lnSpc>
                        <a:spcBef>
                          <a:spcPts val="0"/>
                        </a:spcBef>
                        <a:spcAft>
                          <a:spcPts val="0"/>
                        </a:spcAft>
                      </a:pPr>
                      <a:r>
                        <a:rPr lang="en-US" sz="1400" b="1" dirty="0">
                          <a:effectLst/>
                        </a:rPr>
                        <a:t>for Offset Gap</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hMerge="1">
                  <a:txBody>
                    <a:bodyPr/>
                    <a:lstStyle/>
                    <a:p>
                      <a:endParaRPr lang="en-US"/>
                    </a:p>
                  </a:txBody>
                  <a:tcPr/>
                </a:tc>
                <a:tc>
                  <a:txBody>
                    <a:bodyPr/>
                    <a:lstStyle/>
                    <a:p>
                      <a:pPr>
                        <a:lnSpc>
                          <a:spcPct val="107000"/>
                        </a:lnSpc>
                      </a:pPr>
                      <a:endParaRPr lang="en-US" sz="1000">
                        <a:effectLst/>
                        <a:latin typeface="Calibri" panose="020F0502020204030204" pitchFamily="34" charset="0"/>
                      </a:endParaRPr>
                    </a:p>
                  </a:txBody>
                  <a:tcPr marL="60893" marR="60893" marT="0" marB="0" anchor="b"/>
                </a:tc>
                <a:tc gridSpan="2">
                  <a:txBody>
                    <a:bodyPr/>
                    <a:lstStyle/>
                    <a:p>
                      <a:pPr marL="0" marR="0" algn="ctr">
                        <a:lnSpc>
                          <a:spcPct val="107000"/>
                        </a:lnSpc>
                        <a:spcBef>
                          <a:spcPts val="0"/>
                        </a:spcBef>
                        <a:spcAft>
                          <a:spcPts val="0"/>
                        </a:spcAft>
                      </a:pPr>
                      <a:r>
                        <a:rPr lang="en-US" sz="1400" b="1" dirty="0">
                          <a:effectLst/>
                        </a:rPr>
                        <a:t>for </a:t>
                      </a:r>
                      <a:r>
                        <a:rPr lang="en-US" sz="1400" b="1" dirty="0" err="1">
                          <a:effectLst/>
                        </a:rPr>
                        <a:t>Flexo</a:t>
                      </a:r>
                      <a:r>
                        <a:rPr lang="en-US" sz="1400" b="1" dirty="0">
                          <a:effectLst/>
                        </a:rPr>
                        <a:t> Gap</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hMerge="1">
                  <a:txBody>
                    <a:bodyPr/>
                    <a:lstStyle/>
                    <a:p>
                      <a:endParaRPr lang="en-US"/>
                    </a:p>
                  </a:txBody>
                  <a:tcPr/>
                </a:tc>
                <a:extLst>
                  <a:ext uri="{0D108BD9-81ED-4DB2-BD59-A6C34878D82A}">
                    <a16:rowId xmlns:a16="http://schemas.microsoft.com/office/drawing/2014/main" val="3254299167"/>
                  </a:ext>
                </a:extLst>
              </a:tr>
              <a:tr h="128666">
                <a:tc>
                  <a:txBody>
                    <a:bodyPr/>
                    <a:lstStyle/>
                    <a:p>
                      <a:pPr marL="0" marR="0" algn="ctr">
                        <a:lnSpc>
                          <a:spcPct val="107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ctr"/>
                </a:tc>
                <a:tc>
                  <a:txBody>
                    <a:bodyPr/>
                    <a:lstStyle/>
                    <a:p>
                      <a:pPr marL="0" marR="0" algn="ctr">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ctr"/>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marL="0" marR="0" algn="ctr">
                        <a:lnSpc>
                          <a:spcPct val="107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ctr"/>
                </a:tc>
                <a:tc>
                  <a:txBody>
                    <a:bodyPr/>
                    <a:lstStyle/>
                    <a:p>
                      <a:pPr marL="0" marR="0" algn="ctr">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ctr"/>
                </a:tc>
                <a:extLst>
                  <a:ext uri="{0D108BD9-81ED-4DB2-BD59-A6C34878D82A}">
                    <a16:rowId xmlns:a16="http://schemas.microsoft.com/office/drawing/2014/main" val="3351274958"/>
                  </a:ext>
                </a:extLst>
              </a:tr>
              <a:tr h="128666">
                <a:tc>
                  <a:txBody>
                    <a:bodyPr/>
                    <a:lstStyle/>
                    <a:p>
                      <a:pPr marL="0" marR="0" algn="ctr">
                        <a:lnSpc>
                          <a:spcPct val="107000"/>
                        </a:lnSpc>
                        <a:spcBef>
                          <a:spcPts val="0"/>
                        </a:spcBef>
                        <a:spcAft>
                          <a:spcPts val="0"/>
                        </a:spcAft>
                      </a:pPr>
                      <a:r>
                        <a:rPr lang="en-US" sz="1000" b="1" u="sng" dirty="0">
                          <a:effectLst/>
                        </a:rPr>
                        <a:t>Code</a:t>
                      </a:r>
                      <a:endParaRPr lang="en-US" sz="1000" b="1" u="sng" dirty="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ctr"/>
                </a:tc>
                <a:tc>
                  <a:txBody>
                    <a:bodyPr/>
                    <a:lstStyle/>
                    <a:p>
                      <a:pPr marL="0" marR="0" algn="l">
                        <a:lnSpc>
                          <a:spcPct val="107000"/>
                        </a:lnSpc>
                        <a:spcBef>
                          <a:spcPts val="0"/>
                        </a:spcBef>
                        <a:spcAft>
                          <a:spcPts val="0"/>
                        </a:spcAft>
                      </a:pPr>
                      <a:r>
                        <a:rPr lang="en-US" sz="1000" b="1" u="sng" dirty="0">
                          <a:effectLst/>
                        </a:rPr>
                        <a:t>Description</a:t>
                      </a:r>
                      <a:endParaRPr lang="en-US" sz="1000" b="1" u="sng" dirty="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ctr"/>
                </a:tc>
                <a:tc>
                  <a:txBody>
                    <a:bodyPr/>
                    <a:lstStyle/>
                    <a:p>
                      <a:pPr>
                        <a:lnSpc>
                          <a:spcPct val="107000"/>
                        </a:lnSpc>
                      </a:pPr>
                      <a:endParaRPr lang="en-US" sz="1000" b="1" u="sng">
                        <a:effectLst/>
                        <a:latin typeface="Calibri" panose="020F0502020204030204" pitchFamily="34" charset="0"/>
                      </a:endParaRPr>
                    </a:p>
                  </a:txBody>
                  <a:tcPr marL="60893" marR="60893" marT="0" marB="0" anchor="b"/>
                </a:tc>
                <a:tc>
                  <a:txBody>
                    <a:bodyPr/>
                    <a:lstStyle/>
                    <a:p>
                      <a:pPr marL="0" marR="0" algn="ctr">
                        <a:lnSpc>
                          <a:spcPct val="107000"/>
                        </a:lnSpc>
                        <a:spcBef>
                          <a:spcPts val="0"/>
                        </a:spcBef>
                        <a:spcAft>
                          <a:spcPts val="0"/>
                        </a:spcAft>
                      </a:pPr>
                      <a:r>
                        <a:rPr lang="en-US" sz="1000" b="1" u="sng" dirty="0">
                          <a:effectLst/>
                        </a:rPr>
                        <a:t>Code</a:t>
                      </a:r>
                      <a:endParaRPr lang="en-US" sz="1000" b="1" u="sng" dirty="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ctr"/>
                </a:tc>
                <a:tc>
                  <a:txBody>
                    <a:bodyPr/>
                    <a:lstStyle/>
                    <a:p>
                      <a:pPr marL="0" marR="0" algn="l">
                        <a:lnSpc>
                          <a:spcPct val="107000"/>
                        </a:lnSpc>
                        <a:spcBef>
                          <a:spcPts val="0"/>
                        </a:spcBef>
                        <a:spcAft>
                          <a:spcPts val="0"/>
                        </a:spcAft>
                      </a:pPr>
                      <a:r>
                        <a:rPr lang="en-US" sz="1000" b="1" u="sng" dirty="0">
                          <a:effectLst/>
                        </a:rPr>
                        <a:t>Description</a:t>
                      </a:r>
                      <a:endParaRPr lang="en-US" sz="1000" b="1" u="sng" dirty="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ctr"/>
                </a:tc>
                <a:extLst>
                  <a:ext uri="{0D108BD9-81ED-4DB2-BD59-A6C34878D82A}">
                    <a16:rowId xmlns:a16="http://schemas.microsoft.com/office/drawing/2014/main" val="492019505"/>
                  </a:ext>
                </a:extLst>
              </a:tr>
              <a:tr h="169148">
                <a:tc>
                  <a:txBody>
                    <a:bodyPr/>
                    <a:lstStyle/>
                    <a:p>
                      <a:pPr marL="0" marR="0">
                        <a:lnSpc>
                          <a:spcPct val="107000"/>
                        </a:lnSpc>
                        <a:spcBef>
                          <a:spcPts val="0"/>
                        </a:spcBef>
                        <a:spcAft>
                          <a:spcPts val="0"/>
                        </a:spcAft>
                      </a:pPr>
                      <a:r>
                        <a:rPr lang="en-US" sz="1000">
                          <a:effectLst/>
                        </a:rPr>
                        <a:t>LED-003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dirty="0">
                          <a:effectLst/>
                        </a:rPr>
                        <a:t>Gloss LED Coating for Offset Gap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marL="0" marR="0">
                        <a:lnSpc>
                          <a:spcPct val="107000"/>
                        </a:lnSpc>
                        <a:spcBef>
                          <a:spcPts val="0"/>
                        </a:spcBef>
                        <a:spcAft>
                          <a:spcPts val="0"/>
                        </a:spcAft>
                      </a:pPr>
                      <a:r>
                        <a:rPr lang="en-US" sz="1000" dirty="0">
                          <a:effectLst/>
                        </a:rPr>
                        <a:t>LED-012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dirty="0">
                          <a:effectLst/>
                        </a:rPr>
                        <a:t>Gloss LED Coating for </a:t>
                      </a:r>
                      <a:r>
                        <a:rPr lang="en-US" sz="1000" dirty="0" err="1">
                          <a:effectLst/>
                        </a:rPr>
                        <a:t>Flexo</a:t>
                      </a:r>
                      <a:r>
                        <a:rPr lang="en-US" sz="1000" dirty="0">
                          <a:effectLst/>
                        </a:rPr>
                        <a:t> Gap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extLst>
                  <a:ext uri="{0D108BD9-81ED-4DB2-BD59-A6C34878D82A}">
                    <a16:rowId xmlns:a16="http://schemas.microsoft.com/office/drawing/2014/main" val="3220139254"/>
                  </a:ext>
                </a:extLst>
              </a:tr>
              <a:tr h="169148">
                <a:tc>
                  <a:txBody>
                    <a:bodyPr/>
                    <a:lstStyle/>
                    <a:p>
                      <a:pPr marL="0" marR="0">
                        <a:lnSpc>
                          <a:spcPct val="107000"/>
                        </a:lnSpc>
                        <a:spcBef>
                          <a:spcPts val="0"/>
                        </a:spcBef>
                        <a:spcAft>
                          <a:spcPts val="0"/>
                        </a:spcAft>
                      </a:pPr>
                      <a:r>
                        <a:rPr lang="en-US" sz="1000">
                          <a:effectLst/>
                        </a:rPr>
                        <a:t>LED-008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a:effectLst/>
                        </a:rPr>
                        <a:t>Offset Roll Coater Gloss LED Coating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marL="0" marR="0">
                        <a:lnSpc>
                          <a:spcPct val="107000"/>
                        </a:lnSpc>
                        <a:spcBef>
                          <a:spcPts val="0"/>
                        </a:spcBef>
                        <a:spcAft>
                          <a:spcPts val="0"/>
                        </a:spcAft>
                      </a:pPr>
                      <a:r>
                        <a:rPr lang="en-US" sz="1000">
                          <a:effectLst/>
                        </a:rPr>
                        <a:t>LED-010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a:effectLst/>
                        </a:rPr>
                        <a:t>Satin LED Coating for Flexo Gap</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extLst>
                  <a:ext uri="{0D108BD9-81ED-4DB2-BD59-A6C34878D82A}">
                    <a16:rowId xmlns:a16="http://schemas.microsoft.com/office/drawing/2014/main" val="351766060"/>
                  </a:ext>
                </a:extLst>
              </a:tr>
              <a:tr h="169148">
                <a:tc>
                  <a:txBody>
                    <a:bodyPr/>
                    <a:lstStyle/>
                    <a:p>
                      <a:pPr marL="0" marR="0">
                        <a:lnSpc>
                          <a:spcPct val="107000"/>
                        </a:lnSpc>
                        <a:spcBef>
                          <a:spcPts val="0"/>
                        </a:spcBef>
                        <a:spcAft>
                          <a:spcPts val="0"/>
                        </a:spcAft>
                      </a:pPr>
                      <a:r>
                        <a:rPr lang="en-US" sz="1000">
                          <a:effectLst/>
                        </a:rPr>
                        <a:t>LED-004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a:effectLst/>
                        </a:rPr>
                        <a:t>Satin LED Coating for Offset Gap</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marL="0" marR="0">
                        <a:lnSpc>
                          <a:spcPct val="107000"/>
                        </a:lnSpc>
                        <a:spcBef>
                          <a:spcPts val="0"/>
                        </a:spcBef>
                        <a:spcAft>
                          <a:spcPts val="0"/>
                        </a:spcAft>
                      </a:pPr>
                      <a:r>
                        <a:rPr lang="en-US" sz="1000">
                          <a:effectLst/>
                        </a:rPr>
                        <a:t>LED-009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a:effectLst/>
                        </a:rPr>
                        <a:t>Matte LED Coating for Flexo Gap</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extLst>
                  <a:ext uri="{0D108BD9-81ED-4DB2-BD59-A6C34878D82A}">
                    <a16:rowId xmlns:a16="http://schemas.microsoft.com/office/drawing/2014/main" val="3737111897"/>
                  </a:ext>
                </a:extLst>
              </a:tr>
              <a:tr h="169148">
                <a:tc>
                  <a:txBody>
                    <a:bodyPr/>
                    <a:lstStyle/>
                    <a:p>
                      <a:pPr marL="0" marR="0">
                        <a:lnSpc>
                          <a:spcPct val="107000"/>
                        </a:lnSpc>
                        <a:spcBef>
                          <a:spcPts val="0"/>
                        </a:spcBef>
                        <a:spcAft>
                          <a:spcPts val="0"/>
                        </a:spcAft>
                      </a:pPr>
                      <a:r>
                        <a:rPr lang="en-US" sz="1000">
                          <a:effectLst/>
                        </a:rPr>
                        <a:t>LED-018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a:effectLst/>
                        </a:rPr>
                        <a:t>Matte LED Coating for Offset Gap</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extLst>
                  <a:ext uri="{0D108BD9-81ED-4DB2-BD59-A6C34878D82A}">
                    <a16:rowId xmlns:a16="http://schemas.microsoft.com/office/drawing/2014/main" val="3967507122"/>
                  </a:ext>
                </a:extLst>
              </a:tr>
              <a:tr h="169148">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marL="0" marR="0">
                        <a:lnSpc>
                          <a:spcPct val="107000"/>
                        </a:lnSpc>
                        <a:spcBef>
                          <a:spcPts val="0"/>
                        </a:spcBef>
                        <a:spcAft>
                          <a:spcPts val="0"/>
                        </a:spcAft>
                      </a:pPr>
                      <a:r>
                        <a:rPr lang="en-US" sz="1000">
                          <a:effectLst/>
                        </a:rPr>
                        <a:t>LED-007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a:effectLst/>
                        </a:rPr>
                        <a:t>Imprintable Gloss LED Coating for Flexo Gap</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extLst>
                  <a:ext uri="{0D108BD9-81ED-4DB2-BD59-A6C34878D82A}">
                    <a16:rowId xmlns:a16="http://schemas.microsoft.com/office/drawing/2014/main" val="980056597"/>
                  </a:ext>
                </a:extLst>
              </a:tr>
              <a:tr h="169148">
                <a:tc>
                  <a:txBody>
                    <a:bodyPr/>
                    <a:lstStyle/>
                    <a:p>
                      <a:pPr marL="0" marR="0">
                        <a:lnSpc>
                          <a:spcPct val="107000"/>
                        </a:lnSpc>
                        <a:spcBef>
                          <a:spcPts val="0"/>
                        </a:spcBef>
                        <a:spcAft>
                          <a:spcPts val="0"/>
                        </a:spcAft>
                      </a:pPr>
                      <a:r>
                        <a:rPr lang="en-US" sz="1000">
                          <a:effectLst/>
                        </a:rPr>
                        <a:t>LED-019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a:effectLst/>
                        </a:rPr>
                        <a:t>Gluable Gloss LED Coating for Offset Gap</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extLst>
                  <a:ext uri="{0D108BD9-81ED-4DB2-BD59-A6C34878D82A}">
                    <a16:rowId xmlns:a16="http://schemas.microsoft.com/office/drawing/2014/main" val="3982823742"/>
                  </a:ext>
                </a:extLst>
              </a:tr>
              <a:tr h="169148">
                <a:tc>
                  <a:txBody>
                    <a:bodyPr/>
                    <a:lstStyle/>
                    <a:p>
                      <a:pPr marL="0" marR="0">
                        <a:lnSpc>
                          <a:spcPct val="107000"/>
                        </a:lnSpc>
                        <a:spcBef>
                          <a:spcPts val="0"/>
                        </a:spcBef>
                        <a:spcAft>
                          <a:spcPts val="0"/>
                        </a:spcAft>
                      </a:pPr>
                      <a:r>
                        <a:rPr lang="en-US" sz="1000">
                          <a:effectLst/>
                        </a:rPr>
                        <a:t>LED-184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a:effectLst/>
                        </a:rPr>
                        <a:t>Chemical &amp; Water Resistant Matte LED Coating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marL="0" marR="0">
                        <a:lnSpc>
                          <a:spcPct val="107000"/>
                        </a:lnSpc>
                        <a:spcBef>
                          <a:spcPts val="0"/>
                        </a:spcBef>
                        <a:spcAft>
                          <a:spcPts val="0"/>
                        </a:spcAft>
                      </a:pPr>
                      <a:r>
                        <a:rPr lang="en-US" sz="1000">
                          <a:effectLst/>
                        </a:rPr>
                        <a:t>LED-702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a:effectLst/>
                        </a:rPr>
                        <a:t>LED Soft Feel Coating for Flexo Gap</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extLst>
                  <a:ext uri="{0D108BD9-81ED-4DB2-BD59-A6C34878D82A}">
                    <a16:rowId xmlns:a16="http://schemas.microsoft.com/office/drawing/2014/main" val="2568873608"/>
                  </a:ext>
                </a:extLst>
              </a:tr>
              <a:tr h="169148">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extLst>
                  <a:ext uri="{0D108BD9-81ED-4DB2-BD59-A6C34878D82A}">
                    <a16:rowId xmlns:a16="http://schemas.microsoft.com/office/drawing/2014/main" val="2009479670"/>
                  </a:ext>
                </a:extLst>
              </a:tr>
              <a:tr h="169148">
                <a:tc>
                  <a:txBody>
                    <a:bodyPr/>
                    <a:lstStyle/>
                    <a:p>
                      <a:pPr marL="0" marR="0">
                        <a:lnSpc>
                          <a:spcPct val="107000"/>
                        </a:lnSpc>
                        <a:spcBef>
                          <a:spcPts val="0"/>
                        </a:spcBef>
                        <a:spcAft>
                          <a:spcPts val="0"/>
                        </a:spcAft>
                      </a:pPr>
                      <a:r>
                        <a:rPr lang="en-US" sz="1000">
                          <a:effectLst/>
                        </a:rPr>
                        <a:t>LED-024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a:effectLst/>
                        </a:rPr>
                        <a:t>Lower Tack Gloss Litho LED OPV</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marL="0" marR="0">
                        <a:lnSpc>
                          <a:spcPct val="107000"/>
                        </a:lnSpc>
                        <a:spcBef>
                          <a:spcPts val="0"/>
                        </a:spcBef>
                        <a:spcAft>
                          <a:spcPts val="0"/>
                        </a:spcAft>
                      </a:pPr>
                      <a:r>
                        <a:rPr lang="en-US" sz="1000">
                          <a:effectLst/>
                        </a:rPr>
                        <a:t>LED-681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a:effectLst/>
                        </a:rPr>
                        <a:t>Angle Dependent Sparkling Blue LED Coating for Flexo Gap</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extLst>
                  <a:ext uri="{0D108BD9-81ED-4DB2-BD59-A6C34878D82A}">
                    <a16:rowId xmlns:a16="http://schemas.microsoft.com/office/drawing/2014/main" val="1781620268"/>
                  </a:ext>
                </a:extLst>
              </a:tr>
              <a:tr h="169148">
                <a:tc>
                  <a:txBody>
                    <a:bodyPr/>
                    <a:lstStyle/>
                    <a:p>
                      <a:pPr marL="0" marR="0">
                        <a:lnSpc>
                          <a:spcPct val="107000"/>
                        </a:lnSpc>
                        <a:spcBef>
                          <a:spcPts val="0"/>
                        </a:spcBef>
                        <a:spcAft>
                          <a:spcPts val="0"/>
                        </a:spcAft>
                      </a:pPr>
                      <a:r>
                        <a:rPr lang="en-US" sz="1000">
                          <a:effectLst/>
                        </a:rPr>
                        <a:t>LED-026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a:effectLst/>
                        </a:rPr>
                        <a:t>Lower Tack Satin Litho LED OPV</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extLst>
                  <a:ext uri="{0D108BD9-81ED-4DB2-BD59-A6C34878D82A}">
                    <a16:rowId xmlns:a16="http://schemas.microsoft.com/office/drawing/2014/main" val="4293849964"/>
                  </a:ext>
                </a:extLst>
              </a:tr>
              <a:tr h="169148">
                <a:tc>
                  <a:txBody>
                    <a:bodyPr/>
                    <a:lstStyle/>
                    <a:p>
                      <a:pPr marL="0" marR="0">
                        <a:lnSpc>
                          <a:spcPct val="107000"/>
                        </a:lnSpc>
                        <a:spcBef>
                          <a:spcPts val="0"/>
                        </a:spcBef>
                        <a:spcAft>
                          <a:spcPts val="0"/>
                        </a:spcAft>
                      </a:pPr>
                      <a:r>
                        <a:rPr lang="en-US" sz="1000">
                          <a:effectLst/>
                        </a:rPr>
                        <a:t>LED-027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a:effectLst/>
                        </a:rPr>
                        <a:t>Imprintable Matte Litho LED OPV</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marL="0" marR="0">
                        <a:lnSpc>
                          <a:spcPct val="107000"/>
                        </a:lnSpc>
                        <a:spcBef>
                          <a:spcPts val="0"/>
                        </a:spcBef>
                        <a:spcAft>
                          <a:spcPts val="0"/>
                        </a:spcAft>
                      </a:pPr>
                      <a:r>
                        <a:rPr lang="en-US" sz="1000">
                          <a:effectLst/>
                        </a:rPr>
                        <a:t>LED-701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a:effectLst/>
                        </a:rPr>
                        <a:t>LED Emboss Coating for Flexo Gap</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extLst>
                  <a:ext uri="{0D108BD9-81ED-4DB2-BD59-A6C34878D82A}">
                    <a16:rowId xmlns:a16="http://schemas.microsoft.com/office/drawing/2014/main" val="1921628807"/>
                  </a:ext>
                </a:extLst>
              </a:tr>
              <a:tr h="169148">
                <a:tc>
                  <a:txBody>
                    <a:bodyPr/>
                    <a:lstStyle/>
                    <a:p>
                      <a:pPr marL="0" marR="0">
                        <a:lnSpc>
                          <a:spcPct val="107000"/>
                        </a:lnSpc>
                        <a:spcBef>
                          <a:spcPts val="0"/>
                        </a:spcBef>
                        <a:spcAft>
                          <a:spcPts val="0"/>
                        </a:spcAft>
                      </a:pPr>
                      <a:r>
                        <a:rPr lang="en-US" sz="1000">
                          <a:effectLst/>
                        </a:rPr>
                        <a:t>LED-028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a:effectLst/>
                        </a:rPr>
                        <a:t>Ultra Reticulation Strike-Thru Litho LED OPV</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extLst>
                  <a:ext uri="{0D108BD9-81ED-4DB2-BD59-A6C34878D82A}">
                    <a16:rowId xmlns:a16="http://schemas.microsoft.com/office/drawing/2014/main" val="3795797941"/>
                  </a:ext>
                </a:extLst>
              </a:tr>
              <a:tr h="169148">
                <a:tc>
                  <a:txBody>
                    <a:bodyPr/>
                    <a:lstStyle/>
                    <a:p>
                      <a:pPr marL="0" marR="0">
                        <a:lnSpc>
                          <a:spcPct val="107000"/>
                        </a:lnSpc>
                        <a:spcBef>
                          <a:spcPts val="0"/>
                        </a:spcBef>
                        <a:spcAft>
                          <a:spcPts val="0"/>
                        </a:spcAft>
                      </a:pPr>
                      <a:r>
                        <a:rPr lang="en-US" sz="1000">
                          <a:effectLst/>
                        </a:rPr>
                        <a:t>LED-030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a:effectLst/>
                        </a:rPr>
                        <a:t>Fine Reticulation Strike-Thru LED Coating for Offset Gap</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marL="0" marR="0">
                        <a:lnSpc>
                          <a:spcPct val="107000"/>
                        </a:lnSpc>
                        <a:spcBef>
                          <a:spcPts val="0"/>
                        </a:spcBef>
                        <a:spcAft>
                          <a:spcPts val="0"/>
                        </a:spcAft>
                      </a:pPr>
                      <a:r>
                        <a:rPr lang="en-US" sz="1000">
                          <a:effectLst/>
                        </a:rPr>
                        <a:t>LED-734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a:effectLst/>
                        </a:rPr>
                        <a:t>Coarse Sandy LED Coating for Flexo Gap</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extLst>
                  <a:ext uri="{0D108BD9-81ED-4DB2-BD59-A6C34878D82A}">
                    <a16:rowId xmlns:a16="http://schemas.microsoft.com/office/drawing/2014/main" val="1560472159"/>
                  </a:ext>
                </a:extLst>
              </a:tr>
              <a:tr h="169148">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marL="0" marR="0">
                        <a:lnSpc>
                          <a:spcPct val="107000"/>
                        </a:lnSpc>
                        <a:spcBef>
                          <a:spcPts val="0"/>
                        </a:spcBef>
                        <a:spcAft>
                          <a:spcPts val="0"/>
                        </a:spcAft>
                      </a:pPr>
                      <a:r>
                        <a:rPr lang="en-US" sz="1000">
                          <a:effectLst/>
                        </a:rPr>
                        <a:t>LED-725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a:effectLst/>
                        </a:rPr>
                        <a:t>Fine Sandy Matte LED Coating for Flexo Gap</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extLst>
                  <a:ext uri="{0D108BD9-81ED-4DB2-BD59-A6C34878D82A}">
                    <a16:rowId xmlns:a16="http://schemas.microsoft.com/office/drawing/2014/main" val="3978749450"/>
                  </a:ext>
                </a:extLst>
              </a:tr>
              <a:tr h="169148">
                <a:tc>
                  <a:txBody>
                    <a:bodyPr/>
                    <a:lstStyle/>
                    <a:p>
                      <a:pPr marL="0" marR="0">
                        <a:lnSpc>
                          <a:spcPct val="107000"/>
                        </a:lnSpc>
                        <a:spcBef>
                          <a:spcPts val="0"/>
                        </a:spcBef>
                        <a:spcAft>
                          <a:spcPts val="0"/>
                        </a:spcAft>
                      </a:pPr>
                      <a:r>
                        <a:rPr lang="en-US" sz="1000">
                          <a:effectLst/>
                        </a:rPr>
                        <a:t>LED-686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a:effectLst/>
                        </a:rPr>
                        <a:t>Silver Pearl LED Coating for Offset Gap</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extLst>
                  <a:ext uri="{0D108BD9-81ED-4DB2-BD59-A6C34878D82A}">
                    <a16:rowId xmlns:a16="http://schemas.microsoft.com/office/drawing/2014/main" val="268098424"/>
                  </a:ext>
                </a:extLst>
              </a:tr>
              <a:tr h="169148">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extLst>
                  <a:ext uri="{0D108BD9-81ED-4DB2-BD59-A6C34878D82A}">
                    <a16:rowId xmlns:a16="http://schemas.microsoft.com/office/drawing/2014/main" val="1842167177"/>
                  </a:ext>
                </a:extLst>
              </a:tr>
              <a:tr h="169148">
                <a:tc>
                  <a:txBody>
                    <a:bodyPr/>
                    <a:lstStyle/>
                    <a:p>
                      <a:pPr marL="0" marR="0">
                        <a:lnSpc>
                          <a:spcPct val="107000"/>
                        </a:lnSpc>
                        <a:spcBef>
                          <a:spcPts val="0"/>
                        </a:spcBef>
                        <a:spcAft>
                          <a:spcPts val="0"/>
                        </a:spcAft>
                      </a:pPr>
                      <a:r>
                        <a:rPr lang="en-US" sz="1000">
                          <a:effectLst/>
                        </a:rPr>
                        <a:t>LED-690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a:effectLst/>
                        </a:rPr>
                        <a:t>Sparkling Blue Angle Dependent LED Coating for Offset Gap</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extLst>
                  <a:ext uri="{0D108BD9-81ED-4DB2-BD59-A6C34878D82A}">
                    <a16:rowId xmlns:a16="http://schemas.microsoft.com/office/drawing/2014/main" val="2263471716"/>
                  </a:ext>
                </a:extLst>
              </a:tr>
              <a:tr h="169148">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extLst>
                  <a:ext uri="{0D108BD9-81ED-4DB2-BD59-A6C34878D82A}">
                    <a16:rowId xmlns:a16="http://schemas.microsoft.com/office/drawing/2014/main" val="140573981"/>
                  </a:ext>
                </a:extLst>
              </a:tr>
              <a:tr h="169148">
                <a:tc>
                  <a:txBody>
                    <a:bodyPr/>
                    <a:lstStyle/>
                    <a:p>
                      <a:pPr marL="0" marR="0">
                        <a:lnSpc>
                          <a:spcPct val="107000"/>
                        </a:lnSpc>
                        <a:spcBef>
                          <a:spcPts val="0"/>
                        </a:spcBef>
                        <a:spcAft>
                          <a:spcPts val="0"/>
                        </a:spcAft>
                      </a:pPr>
                      <a:r>
                        <a:rPr lang="en-US" sz="1000">
                          <a:effectLst/>
                        </a:rPr>
                        <a:t>LED-703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a:effectLst/>
                        </a:rPr>
                        <a:t>Raised LED Coating for Offset Gap</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extLst>
                  <a:ext uri="{0D108BD9-81ED-4DB2-BD59-A6C34878D82A}">
                    <a16:rowId xmlns:a16="http://schemas.microsoft.com/office/drawing/2014/main" val="3242880178"/>
                  </a:ext>
                </a:extLst>
              </a:tr>
              <a:tr h="169148">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extLst>
                  <a:ext uri="{0D108BD9-81ED-4DB2-BD59-A6C34878D82A}">
                    <a16:rowId xmlns:a16="http://schemas.microsoft.com/office/drawing/2014/main" val="928073050"/>
                  </a:ext>
                </a:extLst>
              </a:tr>
              <a:tr h="169148">
                <a:tc>
                  <a:txBody>
                    <a:bodyPr/>
                    <a:lstStyle/>
                    <a:p>
                      <a:pPr marL="0" marR="0">
                        <a:lnSpc>
                          <a:spcPct val="107000"/>
                        </a:lnSpc>
                        <a:spcBef>
                          <a:spcPts val="0"/>
                        </a:spcBef>
                        <a:spcAft>
                          <a:spcPts val="0"/>
                        </a:spcAft>
                      </a:pPr>
                      <a:r>
                        <a:rPr lang="en-US" sz="1000">
                          <a:effectLst/>
                        </a:rPr>
                        <a:t>LED-705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a:effectLst/>
                        </a:rPr>
                        <a:t>Textured LED Coating for Offset Gap</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extLst>
                  <a:ext uri="{0D108BD9-81ED-4DB2-BD59-A6C34878D82A}">
                    <a16:rowId xmlns:a16="http://schemas.microsoft.com/office/drawing/2014/main" val="3361412888"/>
                  </a:ext>
                </a:extLst>
              </a:tr>
              <a:tr h="169148">
                <a:tc>
                  <a:txBody>
                    <a:bodyPr/>
                    <a:lstStyle/>
                    <a:p>
                      <a:pPr marL="0" marR="0">
                        <a:lnSpc>
                          <a:spcPct val="107000"/>
                        </a:lnSpc>
                        <a:spcBef>
                          <a:spcPts val="0"/>
                        </a:spcBef>
                        <a:spcAft>
                          <a:spcPts val="0"/>
                        </a:spcAft>
                      </a:pPr>
                      <a:r>
                        <a:rPr lang="en-US" sz="1000" dirty="0">
                          <a:effectLst/>
                        </a:rPr>
                        <a:t>LED-737</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marL="0" marR="0">
                        <a:lnSpc>
                          <a:spcPct val="107000"/>
                        </a:lnSpc>
                        <a:spcBef>
                          <a:spcPts val="0"/>
                        </a:spcBef>
                        <a:spcAft>
                          <a:spcPts val="0"/>
                        </a:spcAft>
                      </a:pPr>
                      <a:r>
                        <a:rPr lang="en-US" sz="1000" dirty="0">
                          <a:effectLst/>
                        </a:rPr>
                        <a:t>Coarse Sandy LED Coating for Offset Gap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a:effectLst/>
                        <a:latin typeface="Calibri" panose="020F0502020204030204" pitchFamily="34" charset="0"/>
                      </a:endParaRPr>
                    </a:p>
                  </a:txBody>
                  <a:tcPr marL="60893" marR="60893" marT="0" marB="0" anchor="b"/>
                </a:tc>
                <a:tc>
                  <a:txBody>
                    <a:bodyPr/>
                    <a:lstStyle/>
                    <a:p>
                      <a:pPr>
                        <a:lnSpc>
                          <a:spcPct val="107000"/>
                        </a:lnSpc>
                      </a:pPr>
                      <a:endParaRPr lang="en-US" sz="1000" dirty="0">
                        <a:effectLst/>
                        <a:latin typeface="Calibri" panose="020F0502020204030204" pitchFamily="34" charset="0"/>
                      </a:endParaRPr>
                    </a:p>
                  </a:txBody>
                  <a:tcPr marL="60893" marR="60893" marT="0" marB="0" anchor="b"/>
                </a:tc>
                <a:extLst>
                  <a:ext uri="{0D108BD9-81ED-4DB2-BD59-A6C34878D82A}">
                    <a16:rowId xmlns:a16="http://schemas.microsoft.com/office/drawing/2014/main" val="3481384991"/>
                  </a:ext>
                </a:extLst>
              </a:tr>
            </a:tbl>
          </a:graphicData>
        </a:graphic>
      </p:graphicFrame>
      <p:sp>
        <p:nvSpPr>
          <p:cNvPr id="13" name="TextBox 12">
            <a:extLst>
              <a:ext uri="{FF2B5EF4-FFF2-40B4-BE49-F238E27FC236}">
                <a16:creationId xmlns:a16="http://schemas.microsoft.com/office/drawing/2014/main" id="{C19965F7-4E25-4CDB-80C7-4CF26892ACCF}"/>
              </a:ext>
            </a:extLst>
          </p:cNvPr>
          <p:cNvSpPr txBox="1"/>
          <p:nvPr/>
        </p:nvSpPr>
        <p:spPr>
          <a:xfrm>
            <a:off x="3166295" y="1314722"/>
            <a:ext cx="2811411" cy="461665"/>
          </a:xfrm>
          <a:prstGeom prst="rect">
            <a:avLst/>
          </a:prstGeom>
          <a:noFill/>
        </p:spPr>
        <p:txBody>
          <a:bodyPr wrap="none" rtlCol="0">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Coatings and OPV’s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FBCB330-B0AD-4ECC-BB62-6998874F8982}" type="slidenum">
              <a:rPr lang="en-GB" altLang="en-US"/>
              <a:pPr/>
              <a:t>11</a:t>
            </a:fld>
            <a:endParaRPr lang="en-GB" altLang="en-US"/>
          </a:p>
        </p:txBody>
      </p:sp>
      <p:sp>
        <p:nvSpPr>
          <p:cNvPr id="6" name="TextBox 5">
            <a:extLst>
              <a:ext uri="{FF2B5EF4-FFF2-40B4-BE49-F238E27FC236}">
                <a16:creationId xmlns:a16="http://schemas.microsoft.com/office/drawing/2014/main" id="{24035491-4852-449D-9E4B-0BD8926E13EA}"/>
              </a:ext>
            </a:extLst>
          </p:cNvPr>
          <p:cNvSpPr txBox="1"/>
          <p:nvPr/>
        </p:nvSpPr>
        <p:spPr>
          <a:xfrm>
            <a:off x="3151098" y="1295400"/>
            <a:ext cx="2841804" cy="461665"/>
          </a:xfrm>
          <a:prstGeom prst="rect">
            <a:avLst/>
          </a:prstGeom>
          <a:noFill/>
        </p:spPr>
        <p:txBody>
          <a:bodyPr wrap="none" rtlCol="0">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Offset Ink Materials</a:t>
            </a:r>
          </a:p>
        </p:txBody>
      </p:sp>
      <p:pic>
        <p:nvPicPr>
          <p:cNvPr id="7" name="Picture 6">
            <a:extLst>
              <a:ext uri="{FF2B5EF4-FFF2-40B4-BE49-F238E27FC236}">
                <a16:creationId xmlns:a16="http://schemas.microsoft.com/office/drawing/2014/main" id="{3DB1C524-E28F-45FA-8B1A-F113D10F60CF}"/>
              </a:ext>
            </a:extLst>
          </p:cNvPr>
          <p:cNvPicPr>
            <a:picLocks noChangeAspect="1"/>
          </p:cNvPicPr>
          <p:nvPr/>
        </p:nvPicPr>
        <p:blipFill>
          <a:blip r:embed="rId3"/>
          <a:stretch>
            <a:fillRect/>
          </a:stretch>
        </p:blipFill>
        <p:spPr>
          <a:xfrm>
            <a:off x="7516227" y="0"/>
            <a:ext cx="1627773" cy="1219306"/>
          </a:xfrm>
          <a:prstGeom prst="rect">
            <a:avLst/>
          </a:prstGeom>
        </p:spPr>
      </p:pic>
      <p:sp>
        <p:nvSpPr>
          <p:cNvPr id="10" name="Title 1">
            <a:extLst>
              <a:ext uri="{FF2B5EF4-FFF2-40B4-BE49-F238E27FC236}">
                <a16:creationId xmlns:a16="http://schemas.microsoft.com/office/drawing/2014/main" id="{2209ECF9-EAA8-4670-A30D-AF49135D3421}"/>
              </a:ext>
            </a:extLst>
          </p:cNvPr>
          <p:cNvSpPr>
            <a:spLocks noGrp="1"/>
          </p:cNvSpPr>
          <p:nvPr>
            <p:ph type="title"/>
          </p:nvPr>
        </p:nvSpPr>
        <p:spPr>
          <a:xfrm>
            <a:off x="0" y="277813"/>
            <a:ext cx="6629400" cy="1139825"/>
          </a:xfrm>
        </p:spPr>
        <p:txBody>
          <a:bodyPr/>
          <a:lstStyle/>
          <a:p>
            <a:pPr algn="l" fontAlgn="auto">
              <a:spcAft>
                <a:spcPts val="0"/>
              </a:spcAft>
              <a:defRPr/>
            </a:pPr>
            <a:r>
              <a:rPr lang="en-US" sz="4000" dirty="0"/>
              <a:t>Review of LED Product Line</a:t>
            </a:r>
          </a:p>
        </p:txBody>
      </p:sp>
      <p:graphicFrame>
        <p:nvGraphicFramePr>
          <p:cNvPr id="9" name="Table 8">
            <a:extLst>
              <a:ext uri="{FF2B5EF4-FFF2-40B4-BE49-F238E27FC236}">
                <a16:creationId xmlns:a16="http://schemas.microsoft.com/office/drawing/2014/main" id="{AB1088FA-2AFD-419B-BBE8-72A068BBF5BD}"/>
              </a:ext>
            </a:extLst>
          </p:cNvPr>
          <p:cNvGraphicFramePr>
            <a:graphicFrameLocks noGrp="1"/>
          </p:cNvGraphicFramePr>
          <p:nvPr>
            <p:extLst>
              <p:ext uri="{D42A27DB-BD31-4B8C-83A1-F6EECF244321}">
                <p14:modId xmlns:p14="http://schemas.microsoft.com/office/powerpoint/2010/main" val="197868377"/>
              </p:ext>
            </p:extLst>
          </p:nvPr>
        </p:nvGraphicFramePr>
        <p:xfrm>
          <a:off x="430481" y="2057400"/>
          <a:ext cx="8229600" cy="1690497"/>
        </p:xfrm>
        <a:graphic>
          <a:graphicData uri="http://schemas.openxmlformats.org/drawingml/2006/table">
            <a:tbl>
              <a:tblPr firstRow="1" firstCol="1" bandRow="1">
                <a:tableStyleId>{2D5ABB26-0587-4C30-8999-92F81FD0307C}</a:tableStyleId>
              </a:tblPr>
              <a:tblGrid>
                <a:gridCol w="788719">
                  <a:extLst>
                    <a:ext uri="{9D8B030D-6E8A-4147-A177-3AD203B41FA5}">
                      <a16:colId xmlns:a16="http://schemas.microsoft.com/office/drawing/2014/main" val="3251889781"/>
                    </a:ext>
                  </a:extLst>
                </a:gridCol>
                <a:gridCol w="3073487">
                  <a:extLst>
                    <a:ext uri="{9D8B030D-6E8A-4147-A177-3AD203B41FA5}">
                      <a16:colId xmlns:a16="http://schemas.microsoft.com/office/drawing/2014/main" val="2631850503"/>
                    </a:ext>
                  </a:extLst>
                </a:gridCol>
                <a:gridCol w="404994">
                  <a:extLst>
                    <a:ext uri="{9D8B030D-6E8A-4147-A177-3AD203B41FA5}">
                      <a16:colId xmlns:a16="http://schemas.microsoft.com/office/drawing/2014/main" val="3699356066"/>
                    </a:ext>
                  </a:extLst>
                </a:gridCol>
                <a:gridCol w="705743">
                  <a:extLst>
                    <a:ext uri="{9D8B030D-6E8A-4147-A177-3AD203B41FA5}">
                      <a16:colId xmlns:a16="http://schemas.microsoft.com/office/drawing/2014/main" val="812373316"/>
                    </a:ext>
                  </a:extLst>
                </a:gridCol>
                <a:gridCol w="3256657">
                  <a:extLst>
                    <a:ext uri="{9D8B030D-6E8A-4147-A177-3AD203B41FA5}">
                      <a16:colId xmlns:a16="http://schemas.microsoft.com/office/drawing/2014/main" val="2664154869"/>
                    </a:ext>
                  </a:extLst>
                </a:gridCol>
              </a:tblGrid>
              <a:tr h="279400">
                <a:tc gridSpan="2">
                  <a:txBody>
                    <a:bodyPr/>
                    <a:lstStyle/>
                    <a:p>
                      <a:pPr marL="0" marR="0" algn="ctr">
                        <a:lnSpc>
                          <a:spcPct val="107000"/>
                        </a:lnSpc>
                        <a:spcBef>
                          <a:spcPts val="0"/>
                        </a:spcBef>
                        <a:spcAft>
                          <a:spcPts val="0"/>
                        </a:spcAft>
                      </a:pPr>
                      <a:r>
                        <a:rPr lang="en-US" sz="1800" b="1" dirty="0">
                          <a:effectLst/>
                          <a:latin typeface="+mn-lt"/>
                        </a:rPr>
                        <a:t>Vehicles and Extenders</a:t>
                      </a:r>
                      <a:endParaRPr lang="en-US" sz="1800" b="1" dirty="0">
                        <a:effectLst/>
                        <a:latin typeface="+mn-lt"/>
                        <a:ea typeface="Calibri" panose="020F0502020204030204" pitchFamily="34" charset="0"/>
                        <a:cs typeface="Times New Roman" panose="02020603050405020304" pitchFamily="18" charset="0"/>
                      </a:endParaRPr>
                    </a:p>
                  </a:txBody>
                  <a:tcPr marL="60893" marR="60893" marT="0" marB="0" anchor="ctr"/>
                </a:tc>
                <a:tc hMerge="1">
                  <a:txBody>
                    <a:bodyPr/>
                    <a:lstStyle/>
                    <a:p>
                      <a:endParaRPr lang="en-US"/>
                    </a:p>
                  </a:txBody>
                  <a:tcPr/>
                </a:tc>
                <a:tc>
                  <a:txBody>
                    <a:bodyPr/>
                    <a:lstStyle/>
                    <a:p>
                      <a:pPr>
                        <a:lnSpc>
                          <a:spcPct val="107000"/>
                        </a:lnSpc>
                      </a:pPr>
                      <a:endParaRPr lang="en-US" sz="1800" b="1">
                        <a:effectLst/>
                        <a:latin typeface="+mn-lt"/>
                      </a:endParaRPr>
                    </a:p>
                  </a:txBody>
                  <a:tcPr marL="60893" marR="60893" marT="0" marB="0" anchor="ctr"/>
                </a:tc>
                <a:tc gridSpan="2">
                  <a:txBody>
                    <a:bodyPr/>
                    <a:lstStyle/>
                    <a:p>
                      <a:pPr marL="0" marR="0" algn="ctr">
                        <a:lnSpc>
                          <a:spcPct val="107000"/>
                        </a:lnSpc>
                        <a:spcBef>
                          <a:spcPts val="0"/>
                        </a:spcBef>
                        <a:spcAft>
                          <a:spcPts val="0"/>
                        </a:spcAft>
                      </a:pPr>
                      <a:r>
                        <a:rPr lang="en-US" sz="1800" b="1" dirty="0">
                          <a:effectLst/>
                          <a:latin typeface="+mn-lt"/>
                        </a:rPr>
                        <a:t>Liquid </a:t>
                      </a:r>
                      <a:r>
                        <a:rPr lang="en-US" sz="1800" b="1" dirty="0" err="1">
                          <a:effectLst/>
                          <a:latin typeface="+mn-lt"/>
                        </a:rPr>
                        <a:t>Photoinitiators</a:t>
                      </a:r>
                      <a:endParaRPr lang="en-US" sz="1800" b="1" dirty="0">
                        <a:effectLst/>
                        <a:latin typeface="+mn-lt"/>
                        <a:ea typeface="Calibri" panose="020F0502020204030204" pitchFamily="34" charset="0"/>
                        <a:cs typeface="Times New Roman" panose="02020603050405020304" pitchFamily="18" charset="0"/>
                      </a:endParaRPr>
                    </a:p>
                  </a:txBody>
                  <a:tcPr marL="60893" marR="60893" marT="0" marB="0" anchor="ctr"/>
                </a:tc>
                <a:tc hMerge="1">
                  <a:txBody>
                    <a:bodyPr/>
                    <a:lstStyle/>
                    <a:p>
                      <a:endParaRPr lang="en-US"/>
                    </a:p>
                  </a:txBody>
                  <a:tcPr/>
                </a:tc>
                <a:extLst>
                  <a:ext uri="{0D108BD9-81ED-4DB2-BD59-A6C34878D82A}">
                    <a16:rowId xmlns:a16="http://schemas.microsoft.com/office/drawing/2014/main" val="2456287283"/>
                  </a:ext>
                </a:extLst>
              </a:tr>
              <a:tr h="279400">
                <a:tc>
                  <a:txBody>
                    <a:bodyPr/>
                    <a:lstStyle/>
                    <a:p>
                      <a:pPr marL="0" marR="0" algn="ctr">
                        <a:lnSpc>
                          <a:spcPct val="107000"/>
                        </a:lnSpc>
                        <a:spcBef>
                          <a:spcPts val="0"/>
                        </a:spcBef>
                        <a:spcAft>
                          <a:spcPts val="0"/>
                        </a:spcAft>
                      </a:pPr>
                      <a:r>
                        <a:rPr lang="en-US" sz="1200" b="1" u="sng" dirty="0">
                          <a:effectLst/>
                          <a:latin typeface="+mn-lt"/>
                        </a:rPr>
                        <a:t>Code</a:t>
                      </a:r>
                      <a:endParaRPr lang="en-US" sz="1200" b="1" u="sng" dirty="0">
                        <a:effectLst/>
                        <a:latin typeface="+mn-lt"/>
                        <a:ea typeface="Calibri" panose="020F0502020204030204" pitchFamily="34" charset="0"/>
                        <a:cs typeface="Times New Roman" panose="02020603050405020304" pitchFamily="18" charset="0"/>
                      </a:endParaRPr>
                    </a:p>
                  </a:txBody>
                  <a:tcPr marL="60893" marR="60893" marT="0" marB="0" anchor="ctr"/>
                </a:tc>
                <a:tc>
                  <a:txBody>
                    <a:bodyPr/>
                    <a:lstStyle/>
                    <a:p>
                      <a:pPr marL="0" marR="0">
                        <a:lnSpc>
                          <a:spcPct val="107000"/>
                        </a:lnSpc>
                        <a:spcBef>
                          <a:spcPts val="0"/>
                        </a:spcBef>
                        <a:spcAft>
                          <a:spcPts val="0"/>
                        </a:spcAft>
                      </a:pPr>
                      <a:r>
                        <a:rPr lang="en-US" sz="1200" b="1" u="sng" dirty="0">
                          <a:effectLst/>
                          <a:latin typeface="+mn-lt"/>
                        </a:rPr>
                        <a:t>Description</a:t>
                      </a:r>
                      <a:endParaRPr lang="en-US" sz="1200" b="1" u="sng" dirty="0">
                        <a:effectLst/>
                        <a:latin typeface="+mn-lt"/>
                        <a:ea typeface="Calibri" panose="020F0502020204030204" pitchFamily="34" charset="0"/>
                        <a:cs typeface="Times New Roman" panose="02020603050405020304" pitchFamily="18" charset="0"/>
                      </a:endParaRPr>
                    </a:p>
                  </a:txBody>
                  <a:tcPr marL="60893" marR="60893" marT="0" marB="0" anchor="ctr"/>
                </a:tc>
                <a:tc>
                  <a:txBody>
                    <a:bodyPr/>
                    <a:lstStyle/>
                    <a:p>
                      <a:pPr>
                        <a:lnSpc>
                          <a:spcPct val="107000"/>
                        </a:lnSpc>
                      </a:pPr>
                      <a:endParaRPr lang="en-US" sz="1200" b="1" u="sng">
                        <a:effectLst/>
                        <a:latin typeface="+mn-lt"/>
                      </a:endParaRPr>
                    </a:p>
                  </a:txBody>
                  <a:tcPr marL="60893" marR="60893" marT="0" marB="0" anchor="ctr"/>
                </a:tc>
                <a:tc>
                  <a:txBody>
                    <a:bodyPr/>
                    <a:lstStyle/>
                    <a:p>
                      <a:pPr marL="0" marR="0" algn="ctr">
                        <a:lnSpc>
                          <a:spcPct val="107000"/>
                        </a:lnSpc>
                        <a:spcBef>
                          <a:spcPts val="0"/>
                        </a:spcBef>
                        <a:spcAft>
                          <a:spcPts val="0"/>
                        </a:spcAft>
                      </a:pPr>
                      <a:r>
                        <a:rPr lang="en-US" sz="1200" b="1" u="sng" dirty="0">
                          <a:effectLst/>
                          <a:latin typeface="+mn-lt"/>
                        </a:rPr>
                        <a:t>Code</a:t>
                      </a:r>
                      <a:endParaRPr lang="en-US" sz="1200" b="1" u="sng" dirty="0">
                        <a:effectLst/>
                        <a:latin typeface="+mn-lt"/>
                        <a:ea typeface="Calibri" panose="020F0502020204030204" pitchFamily="34" charset="0"/>
                        <a:cs typeface="Times New Roman" panose="02020603050405020304" pitchFamily="18" charset="0"/>
                      </a:endParaRPr>
                    </a:p>
                  </a:txBody>
                  <a:tcPr marL="60893" marR="60893" marT="0" marB="0" anchor="ctr"/>
                </a:tc>
                <a:tc>
                  <a:txBody>
                    <a:bodyPr/>
                    <a:lstStyle/>
                    <a:p>
                      <a:pPr marL="0" marR="0">
                        <a:lnSpc>
                          <a:spcPct val="107000"/>
                        </a:lnSpc>
                        <a:spcBef>
                          <a:spcPts val="0"/>
                        </a:spcBef>
                        <a:spcAft>
                          <a:spcPts val="0"/>
                        </a:spcAft>
                      </a:pPr>
                      <a:r>
                        <a:rPr lang="en-US" sz="1200" b="1" u="sng" dirty="0">
                          <a:effectLst/>
                          <a:latin typeface="+mn-lt"/>
                        </a:rPr>
                        <a:t>Description</a:t>
                      </a:r>
                      <a:endParaRPr lang="en-US" sz="1200" b="1" u="sng" dirty="0">
                        <a:effectLst/>
                        <a:latin typeface="+mn-lt"/>
                        <a:ea typeface="Calibri" panose="020F0502020204030204" pitchFamily="34" charset="0"/>
                        <a:cs typeface="Times New Roman" panose="02020603050405020304" pitchFamily="18" charset="0"/>
                      </a:endParaRPr>
                    </a:p>
                  </a:txBody>
                  <a:tcPr marL="60893" marR="60893" marT="0" marB="0" anchor="ctr"/>
                </a:tc>
                <a:extLst>
                  <a:ext uri="{0D108BD9-81ED-4DB2-BD59-A6C34878D82A}">
                    <a16:rowId xmlns:a16="http://schemas.microsoft.com/office/drawing/2014/main" val="396679653"/>
                  </a:ext>
                </a:extLst>
              </a:tr>
              <a:tr h="279400">
                <a:tc>
                  <a:txBody>
                    <a:bodyPr/>
                    <a:lstStyle/>
                    <a:p>
                      <a:pPr marL="0" marR="0">
                        <a:lnSpc>
                          <a:spcPct val="107000"/>
                        </a:lnSpc>
                        <a:spcBef>
                          <a:spcPts val="0"/>
                        </a:spcBef>
                        <a:spcAft>
                          <a:spcPts val="0"/>
                        </a:spcAft>
                      </a:pPr>
                      <a:r>
                        <a:rPr lang="en-US" sz="1200" dirty="0">
                          <a:effectLst/>
                          <a:latin typeface="+mn-lt"/>
                        </a:rPr>
                        <a:t>LED-258</a:t>
                      </a:r>
                      <a:endParaRPr lang="en-US" sz="1200" dirty="0">
                        <a:effectLst/>
                        <a:latin typeface="+mn-lt"/>
                        <a:ea typeface="Calibri" panose="020F0502020204030204" pitchFamily="34" charset="0"/>
                        <a:cs typeface="Times New Roman" panose="02020603050405020304" pitchFamily="18" charset="0"/>
                      </a:endParaRPr>
                    </a:p>
                  </a:txBody>
                  <a:tcPr marL="60893" marR="60893" marT="0" marB="0" anchor="ctr"/>
                </a:tc>
                <a:tc>
                  <a:txBody>
                    <a:bodyPr/>
                    <a:lstStyle/>
                    <a:p>
                      <a:pPr marL="0" marR="0">
                        <a:lnSpc>
                          <a:spcPct val="107000"/>
                        </a:lnSpc>
                        <a:spcBef>
                          <a:spcPts val="0"/>
                        </a:spcBef>
                        <a:spcAft>
                          <a:spcPts val="0"/>
                        </a:spcAft>
                      </a:pPr>
                      <a:r>
                        <a:rPr lang="en-US" sz="1200" dirty="0">
                          <a:effectLst/>
                          <a:latin typeface="+mn-lt"/>
                        </a:rPr>
                        <a:t>Photoinitiated LED Extender for Paper</a:t>
                      </a:r>
                      <a:endParaRPr lang="en-US" sz="1200" dirty="0">
                        <a:effectLst/>
                        <a:latin typeface="+mn-lt"/>
                        <a:ea typeface="Calibri" panose="020F0502020204030204" pitchFamily="34" charset="0"/>
                        <a:cs typeface="Times New Roman" panose="02020603050405020304" pitchFamily="18" charset="0"/>
                      </a:endParaRPr>
                    </a:p>
                  </a:txBody>
                  <a:tcPr marL="60893" marR="60893" marT="0" marB="0" anchor="ctr"/>
                </a:tc>
                <a:tc>
                  <a:txBody>
                    <a:bodyPr/>
                    <a:lstStyle/>
                    <a:p>
                      <a:pPr marL="0" marR="0">
                        <a:lnSpc>
                          <a:spcPct val="107000"/>
                        </a:lnSpc>
                        <a:spcBef>
                          <a:spcPts val="0"/>
                        </a:spcBef>
                        <a:spcAft>
                          <a:spcPts val="0"/>
                        </a:spcAft>
                      </a:pPr>
                      <a:r>
                        <a:rPr lang="en-US" sz="1200">
                          <a:effectLst/>
                          <a:latin typeface="+mn-lt"/>
                        </a:rPr>
                        <a:t> </a:t>
                      </a:r>
                      <a:endParaRPr lang="en-US" sz="1200">
                        <a:effectLst/>
                        <a:latin typeface="+mn-lt"/>
                        <a:ea typeface="Calibri" panose="020F0502020204030204" pitchFamily="34" charset="0"/>
                        <a:cs typeface="Times New Roman" panose="02020603050405020304" pitchFamily="18" charset="0"/>
                      </a:endParaRPr>
                    </a:p>
                  </a:txBody>
                  <a:tcPr marL="60893" marR="60893" marT="0" marB="0" anchor="ctr"/>
                </a:tc>
                <a:tc>
                  <a:txBody>
                    <a:bodyPr/>
                    <a:lstStyle/>
                    <a:p>
                      <a:pPr marL="0" marR="0">
                        <a:lnSpc>
                          <a:spcPct val="107000"/>
                        </a:lnSpc>
                        <a:spcBef>
                          <a:spcPts val="0"/>
                        </a:spcBef>
                        <a:spcAft>
                          <a:spcPts val="0"/>
                        </a:spcAft>
                      </a:pPr>
                      <a:r>
                        <a:rPr lang="en-US" sz="1200" dirty="0">
                          <a:effectLst/>
                          <a:latin typeface="+mn-lt"/>
                        </a:rPr>
                        <a:t>LED-256</a:t>
                      </a:r>
                      <a:endParaRPr lang="en-US" sz="1200" dirty="0">
                        <a:effectLst/>
                        <a:latin typeface="+mn-lt"/>
                        <a:ea typeface="Calibri" panose="020F0502020204030204" pitchFamily="34" charset="0"/>
                        <a:cs typeface="Times New Roman" panose="02020603050405020304" pitchFamily="18" charset="0"/>
                      </a:endParaRPr>
                    </a:p>
                  </a:txBody>
                  <a:tcPr marL="60893" marR="60893" marT="0" marB="0" anchor="ctr"/>
                </a:tc>
                <a:tc>
                  <a:txBody>
                    <a:bodyPr/>
                    <a:lstStyle/>
                    <a:p>
                      <a:pPr marL="0" marR="0">
                        <a:lnSpc>
                          <a:spcPct val="107000"/>
                        </a:lnSpc>
                        <a:spcBef>
                          <a:spcPts val="0"/>
                        </a:spcBef>
                        <a:spcAft>
                          <a:spcPts val="0"/>
                        </a:spcAft>
                      </a:pPr>
                      <a:r>
                        <a:rPr lang="en-US" sz="1200">
                          <a:effectLst/>
                          <a:latin typeface="+mn-lt"/>
                        </a:rPr>
                        <a:t>LED Liquid Photoinitiator Blend</a:t>
                      </a:r>
                      <a:endParaRPr lang="en-US" sz="1200">
                        <a:effectLst/>
                        <a:latin typeface="+mn-lt"/>
                        <a:ea typeface="Calibri" panose="020F0502020204030204" pitchFamily="34" charset="0"/>
                        <a:cs typeface="Times New Roman" panose="02020603050405020304" pitchFamily="18" charset="0"/>
                      </a:endParaRPr>
                    </a:p>
                  </a:txBody>
                  <a:tcPr marL="60893" marR="60893" marT="0" marB="0" anchor="ctr"/>
                </a:tc>
                <a:extLst>
                  <a:ext uri="{0D108BD9-81ED-4DB2-BD59-A6C34878D82A}">
                    <a16:rowId xmlns:a16="http://schemas.microsoft.com/office/drawing/2014/main" val="1548004767"/>
                  </a:ext>
                </a:extLst>
              </a:tr>
              <a:tr h="279400">
                <a:tc>
                  <a:txBody>
                    <a:bodyPr/>
                    <a:lstStyle/>
                    <a:p>
                      <a:pPr marL="0" marR="0">
                        <a:lnSpc>
                          <a:spcPct val="107000"/>
                        </a:lnSpc>
                        <a:spcBef>
                          <a:spcPts val="0"/>
                        </a:spcBef>
                        <a:spcAft>
                          <a:spcPts val="0"/>
                        </a:spcAft>
                      </a:pPr>
                      <a:r>
                        <a:rPr lang="en-US" sz="1200">
                          <a:effectLst/>
                          <a:latin typeface="+mn-lt"/>
                        </a:rPr>
                        <a:t>LED-259</a:t>
                      </a:r>
                      <a:endParaRPr lang="en-US" sz="1200">
                        <a:effectLst/>
                        <a:latin typeface="+mn-lt"/>
                        <a:ea typeface="Calibri" panose="020F0502020204030204" pitchFamily="34" charset="0"/>
                        <a:cs typeface="Times New Roman" panose="02020603050405020304" pitchFamily="18" charset="0"/>
                      </a:endParaRPr>
                    </a:p>
                  </a:txBody>
                  <a:tcPr marL="60893" marR="60893" marT="0" marB="0" anchor="ctr"/>
                </a:tc>
                <a:tc>
                  <a:txBody>
                    <a:bodyPr/>
                    <a:lstStyle/>
                    <a:p>
                      <a:pPr marL="0" marR="0">
                        <a:lnSpc>
                          <a:spcPct val="107000"/>
                        </a:lnSpc>
                        <a:spcBef>
                          <a:spcPts val="0"/>
                        </a:spcBef>
                        <a:spcAft>
                          <a:spcPts val="0"/>
                        </a:spcAft>
                      </a:pPr>
                      <a:r>
                        <a:rPr lang="en-US" sz="1200">
                          <a:effectLst/>
                          <a:latin typeface="+mn-lt"/>
                        </a:rPr>
                        <a:t>LED Extender for Paper</a:t>
                      </a:r>
                      <a:endParaRPr lang="en-US" sz="1200">
                        <a:effectLst/>
                        <a:latin typeface="+mn-lt"/>
                        <a:ea typeface="Calibri" panose="020F0502020204030204" pitchFamily="34" charset="0"/>
                        <a:cs typeface="Times New Roman" panose="02020603050405020304" pitchFamily="18" charset="0"/>
                      </a:endParaRPr>
                    </a:p>
                  </a:txBody>
                  <a:tcPr marL="60893" marR="60893" marT="0" marB="0" anchor="ctr"/>
                </a:tc>
                <a:tc>
                  <a:txBody>
                    <a:bodyPr/>
                    <a:lstStyle/>
                    <a:p>
                      <a:pPr marL="0" marR="0">
                        <a:lnSpc>
                          <a:spcPct val="107000"/>
                        </a:lnSpc>
                        <a:spcBef>
                          <a:spcPts val="0"/>
                        </a:spcBef>
                        <a:spcAft>
                          <a:spcPts val="0"/>
                        </a:spcAft>
                      </a:pPr>
                      <a:r>
                        <a:rPr lang="en-US" sz="1200">
                          <a:effectLst/>
                          <a:latin typeface="+mn-lt"/>
                        </a:rPr>
                        <a:t> </a:t>
                      </a:r>
                      <a:endParaRPr lang="en-US" sz="1200">
                        <a:effectLst/>
                        <a:latin typeface="+mn-lt"/>
                        <a:ea typeface="Calibri" panose="020F0502020204030204" pitchFamily="34" charset="0"/>
                        <a:cs typeface="Times New Roman" panose="02020603050405020304" pitchFamily="18" charset="0"/>
                      </a:endParaRPr>
                    </a:p>
                  </a:txBody>
                  <a:tcPr marL="60893" marR="60893" marT="0" marB="0" anchor="ctr"/>
                </a:tc>
                <a:tc>
                  <a:txBody>
                    <a:bodyPr/>
                    <a:lstStyle/>
                    <a:p>
                      <a:pPr marL="0" marR="0">
                        <a:lnSpc>
                          <a:spcPct val="107000"/>
                        </a:lnSpc>
                        <a:spcBef>
                          <a:spcPts val="0"/>
                        </a:spcBef>
                        <a:spcAft>
                          <a:spcPts val="0"/>
                        </a:spcAft>
                      </a:pPr>
                      <a:r>
                        <a:rPr lang="en-US" sz="1200">
                          <a:effectLst/>
                          <a:latin typeface="+mn-lt"/>
                        </a:rPr>
                        <a:t>LED-257</a:t>
                      </a:r>
                      <a:endParaRPr lang="en-US" sz="1200">
                        <a:effectLst/>
                        <a:latin typeface="+mn-lt"/>
                        <a:ea typeface="Calibri" panose="020F0502020204030204" pitchFamily="34" charset="0"/>
                        <a:cs typeface="Times New Roman" panose="02020603050405020304" pitchFamily="18" charset="0"/>
                      </a:endParaRPr>
                    </a:p>
                  </a:txBody>
                  <a:tcPr marL="60893" marR="60893" marT="0" marB="0" anchor="ctr"/>
                </a:tc>
                <a:tc>
                  <a:txBody>
                    <a:bodyPr/>
                    <a:lstStyle/>
                    <a:p>
                      <a:pPr marL="0" marR="0">
                        <a:lnSpc>
                          <a:spcPct val="107000"/>
                        </a:lnSpc>
                        <a:spcBef>
                          <a:spcPts val="0"/>
                        </a:spcBef>
                        <a:spcAft>
                          <a:spcPts val="0"/>
                        </a:spcAft>
                      </a:pPr>
                      <a:r>
                        <a:rPr lang="en-US" sz="1200" dirty="0">
                          <a:effectLst/>
                          <a:latin typeface="+mn-lt"/>
                        </a:rPr>
                        <a:t>LED Gelled Liquid Photoinitiator Blend</a:t>
                      </a:r>
                      <a:endParaRPr lang="en-US" sz="1200" dirty="0">
                        <a:effectLst/>
                        <a:latin typeface="+mn-lt"/>
                        <a:ea typeface="Calibri" panose="020F0502020204030204" pitchFamily="34" charset="0"/>
                        <a:cs typeface="Times New Roman" panose="02020603050405020304" pitchFamily="18" charset="0"/>
                      </a:endParaRPr>
                    </a:p>
                  </a:txBody>
                  <a:tcPr marL="60893" marR="60893" marT="0" marB="0" anchor="ctr"/>
                </a:tc>
                <a:extLst>
                  <a:ext uri="{0D108BD9-81ED-4DB2-BD59-A6C34878D82A}">
                    <a16:rowId xmlns:a16="http://schemas.microsoft.com/office/drawing/2014/main" val="2096370715"/>
                  </a:ext>
                </a:extLst>
              </a:tr>
              <a:tr h="279400">
                <a:tc>
                  <a:txBody>
                    <a:bodyPr/>
                    <a:lstStyle/>
                    <a:p>
                      <a:pPr marL="0" marR="0">
                        <a:lnSpc>
                          <a:spcPct val="107000"/>
                        </a:lnSpc>
                        <a:spcBef>
                          <a:spcPts val="0"/>
                        </a:spcBef>
                        <a:spcAft>
                          <a:spcPts val="0"/>
                        </a:spcAft>
                      </a:pPr>
                      <a:r>
                        <a:rPr lang="en-US" sz="1200">
                          <a:effectLst/>
                          <a:latin typeface="+mn-lt"/>
                        </a:rPr>
                        <a:t>KS-386</a:t>
                      </a:r>
                      <a:endParaRPr lang="en-US" sz="1200">
                        <a:effectLst/>
                        <a:latin typeface="+mn-lt"/>
                        <a:ea typeface="Calibri" panose="020F0502020204030204" pitchFamily="34" charset="0"/>
                        <a:cs typeface="Times New Roman" panose="02020603050405020304" pitchFamily="18" charset="0"/>
                      </a:endParaRPr>
                    </a:p>
                  </a:txBody>
                  <a:tcPr marL="60893" marR="60893" marT="0" marB="0" anchor="ctr"/>
                </a:tc>
                <a:tc>
                  <a:txBody>
                    <a:bodyPr/>
                    <a:lstStyle/>
                    <a:p>
                      <a:pPr marL="0" marR="0">
                        <a:lnSpc>
                          <a:spcPct val="107000"/>
                        </a:lnSpc>
                        <a:spcBef>
                          <a:spcPts val="0"/>
                        </a:spcBef>
                        <a:spcAft>
                          <a:spcPts val="0"/>
                        </a:spcAft>
                      </a:pPr>
                      <a:r>
                        <a:rPr lang="en-US" sz="1200" dirty="0">
                          <a:effectLst/>
                          <a:latin typeface="+mn-lt"/>
                        </a:rPr>
                        <a:t>UV/LED Fast Cure </a:t>
                      </a:r>
                      <a:r>
                        <a:rPr lang="en-US" sz="1200" dirty="0" err="1">
                          <a:effectLst/>
                          <a:latin typeface="+mn-lt"/>
                        </a:rPr>
                        <a:t>Litho</a:t>
                      </a:r>
                      <a:r>
                        <a:rPr lang="en-US" sz="1200" dirty="0">
                          <a:effectLst/>
                          <a:latin typeface="+mn-lt"/>
                        </a:rPr>
                        <a:t> Gel Vehicle</a:t>
                      </a:r>
                      <a:endParaRPr lang="en-US" sz="1200" dirty="0">
                        <a:effectLst/>
                        <a:latin typeface="+mn-lt"/>
                        <a:ea typeface="Calibri" panose="020F0502020204030204" pitchFamily="34" charset="0"/>
                        <a:cs typeface="Times New Roman" panose="02020603050405020304" pitchFamily="18" charset="0"/>
                      </a:endParaRPr>
                    </a:p>
                  </a:txBody>
                  <a:tcPr marL="60893" marR="60893" marT="0" marB="0" anchor="ctr"/>
                </a:tc>
                <a:tc>
                  <a:txBody>
                    <a:bodyPr/>
                    <a:lstStyle/>
                    <a:p>
                      <a:pPr marL="0" marR="0">
                        <a:lnSpc>
                          <a:spcPct val="107000"/>
                        </a:lnSpc>
                        <a:spcBef>
                          <a:spcPts val="0"/>
                        </a:spcBef>
                        <a:spcAft>
                          <a:spcPts val="0"/>
                        </a:spcAft>
                      </a:pPr>
                      <a:r>
                        <a:rPr lang="en-US" sz="1200">
                          <a:effectLst/>
                          <a:latin typeface="+mn-lt"/>
                        </a:rPr>
                        <a:t> </a:t>
                      </a:r>
                      <a:endParaRPr lang="en-US" sz="1200">
                        <a:effectLst/>
                        <a:latin typeface="+mn-lt"/>
                        <a:ea typeface="Calibri" panose="020F0502020204030204" pitchFamily="34" charset="0"/>
                        <a:cs typeface="Times New Roman" panose="02020603050405020304" pitchFamily="18" charset="0"/>
                      </a:endParaRPr>
                    </a:p>
                  </a:txBody>
                  <a:tcPr marL="60893" marR="60893" marT="0" marB="0" anchor="ctr"/>
                </a:tc>
                <a:tc>
                  <a:txBody>
                    <a:bodyPr/>
                    <a:lstStyle/>
                    <a:p>
                      <a:pPr marL="0" marR="0">
                        <a:lnSpc>
                          <a:spcPct val="107000"/>
                        </a:lnSpc>
                        <a:spcBef>
                          <a:spcPts val="0"/>
                        </a:spcBef>
                        <a:spcAft>
                          <a:spcPts val="0"/>
                        </a:spcAft>
                      </a:pPr>
                      <a:r>
                        <a:rPr lang="en-US" sz="1200">
                          <a:effectLst/>
                          <a:latin typeface="+mn-lt"/>
                        </a:rPr>
                        <a:t>LED-252</a:t>
                      </a:r>
                      <a:endParaRPr lang="en-US" sz="1200">
                        <a:effectLst/>
                        <a:latin typeface="+mn-lt"/>
                        <a:ea typeface="Calibri" panose="020F0502020204030204" pitchFamily="34" charset="0"/>
                        <a:cs typeface="Times New Roman" panose="02020603050405020304" pitchFamily="18" charset="0"/>
                      </a:endParaRPr>
                    </a:p>
                  </a:txBody>
                  <a:tcPr marL="60893" marR="60893" marT="0" marB="0" anchor="ctr"/>
                </a:tc>
                <a:tc>
                  <a:txBody>
                    <a:bodyPr/>
                    <a:lstStyle/>
                    <a:p>
                      <a:pPr marL="0" marR="0">
                        <a:lnSpc>
                          <a:spcPct val="107000"/>
                        </a:lnSpc>
                        <a:spcBef>
                          <a:spcPts val="0"/>
                        </a:spcBef>
                        <a:spcAft>
                          <a:spcPts val="0"/>
                        </a:spcAft>
                      </a:pPr>
                      <a:r>
                        <a:rPr lang="en-US" sz="1200" dirty="0">
                          <a:effectLst/>
                          <a:latin typeface="+mn-lt"/>
                        </a:rPr>
                        <a:t>LED Liquid Photoinitiator for White Inks</a:t>
                      </a:r>
                      <a:endParaRPr lang="en-US" sz="1200" dirty="0">
                        <a:effectLst/>
                        <a:latin typeface="+mn-lt"/>
                        <a:ea typeface="Calibri" panose="020F0502020204030204" pitchFamily="34" charset="0"/>
                        <a:cs typeface="Times New Roman" panose="02020603050405020304" pitchFamily="18" charset="0"/>
                      </a:endParaRPr>
                    </a:p>
                  </a:txBody>
                  <a:tcPr marL="60893" marR="60893" marT="0" marB="0" anchor="ctr"/>
                </a:tc>
                <a:extLst>
                  <a:ext uri="{0D108BD9-81ED-4DB2-BD59-A6C34878D82A}">
                    <a16:rowId xmlns:a16="http://schemas.microsoft.com/office/drawing/2014/main" val="169761110"/>
                  </a:ext>
                </a:extLst>
              </a:tr>
              <a:tr h="279400">
                <a:tc>
                  <a:txBody>
                    <a:bodyPr/>
                    <a:lstStyle/>
                    <a:p>
                      <a:pPr marL="0" marR="0">
                        <a:lnSpc>
                          <a:spcPct val="107000"/>
                        </a:lnSpc>
                        <a:spcBef>
                          <a:spcPts val="0"/>
                        </a:spcBef>
                        <a:spcAft>
                          <a:spcPts val="0"/>
                        </a:spcAft>
                      </a:pPr>
                      <a:r>
                        <a:rPr lang="en-US" sz="1200">
                          <a:effectLst/>
                          <a:latin typeface="+mn-lt"/>
                        </a:rPr>
                        <a:t>KS-357</a:t>
                      </a:r>
                      <a:endParaRPr lang="en-US" sz="1200">
                        <a:effectLst/>
                        <a:latin typeface="+mn-lt"/>
                        <a:ea typeface="Calibri" panose="020F0502020204030204" pitchFamily="34" charset="0"/>
                        <a:cs typeface="Times New Roman" panose="02020603050405020304" pitchFamily="18" charset="0"/>
                      </a:endParaRPr>
                    </a:p>
                  </a:txBody>
                  <a:tcPr marL="60893" marR="60893" marT="0" marB="0" anchor="ctr"/>
                </a:tc>
                <a:tc>
                  <a:txBody>
                    <a:bodyPr/>
                    <a:lstStyle/>
                    <a:p>
                      <a:pPr marL="0" marR="0">
                        <a:lnSpc>
                          <a:spcPct val="107000"/>
                        </a:lnSpc>
                        <a:spcBef>
                          <a:spcPts val="0"/>
                        </a:spcBef>
                        <a:spcAft>
                          <a:spcPts val="0"/>
                        </a:spcAft>
                      </a:pPr>
                      <a:r>
                        <a:rPr lang="en-US" sz="1200">
                          <a:effectLst/>
                          <a:latin typeface="+mn-lt"/>
                        </a:rPr>
                        <a:t>Highly Functional Urethane Vehicle</a:t>
                      </a:r>
                      <a:endParaRPr lang="en-US" sz="1200">
                        <a:effectLst/>
                        <a:latin typeface="+mn-lt"/>
                        <a:ea typeface="Calibri" panose="020F0502020204030204" pitchFamily="34" charset="0"/>
                        <a:cs typeface="Times New Roman" panose="02020603050405020304" pitchFamily="18" charset="0"/>
                      </a:endParaRPr>
                    </a:p>
                  </a:txBody>
                  <a:tcPr marL="60893" marR="60893" marT="0" marB="0" anchor="ctr"/>
                </a:tc>
                <a:tc>
                  <a:txBody>
                    <a:bodyPr/>
                    <a:lstStyle/>
                    <a:p>
                      <a:pPr marL="0" marR="0">
                        <a:lnSpc>
                          <a:spcPct val="107000"/>
                        </a:lnSpc>
                        <a:spcBef>
                          <a:spcPts val="0"/>
                        </a:spcBef>
                        <a:spcAft>
                          <a:spcPts val="0"/>
                        </a:spcAft>
                      </a:pPr>
                      <a:r>
                        <a:rPr lang="en-US" sz="1200">
                          <a:effectLst/>
                          <a:latin typeface="+mn-lt"/>
                        </a:rPr>
                        <a:t> </a:t>
                      </a:r>
                      <a:endParaRPr lang="en-US" sz="1200">
                        <a:effectLst/>
                        <a:latin typeface="+mn-lt"/>
                        <a:ea typeface="Calibri" panose="020F0502020204030204" pitchFamily="34" charset="0"/>
                        <a:cs typeface="Times New Roman" panose="02020603050405020304" pitchFamily="18" charset="0"/>
                      </a:endParaRPr>
                    </a:p>
                  </a:txBody>
                  <a:tcPr marL="60893" marR="60893" marT="0" marB="0" anchor="ctr"/>
                </a:tc>
                <a:tc>
                  <a:txBody>
                    <a:bodyPr/>
                    <a:lstStyle/>
                    <a:p>
                      <a:pPr marL="0" marR="0">
                        <a:lnSpc>
                          <a:spcPct val="107000"/>
                        </a:lnSpc>
                        <a:spcBef>
                          <a:spcPts val="0"/>
                        </a:spcBef>
                        <a:spcAft>
                          <a:spcPts val="0"/>
                        </a:spcAft>
                      </a:pPr>
                      <a:r>
                        <a:rPr lang="en-US" sz="1200">
                          <a:effectLst/>
                          <a:latin typeface="+mn-lt"/>
                        </a:rPr>
                        <a:t> </a:t>
                      </a:r>
                      <a:endParaRPr lang="en-US" sz="1200">
                        <a:effectLst/>
                        <a:latin typeface="+mn-lt"/>
                        <a:ea typeface="Calibri" panose="020F0502020204030204" pitchFamily="34" charset="0"/>
                        <a:cs typeface="Times New Roman" panose="02020603050405020304" pitchFamily="18" charset="0"/>
                      </a:endParaRPr>
                    </a:p>
                  </a:txBody>
                  <a:tcPr marL="60893" marR="60893" marT="0" marB="0" anchor="ctr"/>
                </a:tc>
                <a:tc>
                  <a:txBody>
                    <a:bodyPr/>
                    <a:lstStyle/>
                    <a:p>
                      <a:pPr marL="0" marR="0">
                        <a:lnSpc>
                          <a:spcPct val="107000"/>
                        </a:lnSpc>
                        <a:spcBef>
                          <a:spcPts val="0"/>
                        </a:spcBef>
                        <a:spcAft>
                          <a:spcPts val="0"/>
                        </a:spcAft>
                      </a:pPr>
                      <a:r>
                        <a:rPr lang="en-US" sz="1200" dirty="0">
                          <a:effectLst/>
                          <a:latin typeface="+mn-lt"/>
                        </a:rPr>
                        <a:t> </a:t>
                      </a:r>
                      <a:endParaRPr lang="en-US" sz="1200" dirty="0">
                        <a:effectLst/>
                        <a:latin typeface="+mn-lt"/>
                        <a:ea typeface="Calibri" panose="020F0502020204030204" pitchFamily="34" charset="0"/>
                        <a:cs typeface="Times New Roman" panose="02020603050405020304" pitchFamily="18" charset="0"/>
                      </a:endParaRPr>
                    </a:p>
                  </a:txBody>
                  <a:tcPr marL="60893" marR="60893" marT="0" marB="0" anchor="ctr"/>
                </a:tc>
                <a:extLst>
                  <a:ext uri="{0D108BD9-81ED-4DB2-BD59-A6C34878D82A}">
                    <a16:rowId xmlns:a16="http://schemas.microsoft.com/office/drawing/2014/main" val="335866498"/>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92927C9-371C-4DD6-A927-0AD4A4EE177F}" type="slidenum">
              <a:rPr lang="en-GB" altLang="en-US"/>
              <a:pPr/>
              <a:t>12</a:t>
            </a:fld>
            <a:endParaRPr lang="en-GB" altLang="en-US"/>
          </a:p>
        </p:txBody>
      </p:sp>
      <p:sp>
        <p:nvSpPr>
          <p:cNvPr id="5" name="Title 4"/>
          <p:cNvSpPr>
            <a:spLocks noGrp="1"/>
          </p:cNvSpPr>
          <p:nvPr>
            <p:ph type="title"/>
          </p:nvPr>
        </p:nvSpPr>
        <p:spPr>
          <a:xfrm>
            <a:off x="168349" y="381000"/>
            <a:ext cx="6248400" cy="1075675"/>
          </a:xfrm>
        </p:spPr>
        <p:txBody>
          <a:bodyPr>
            <a:noAutofit/>
          </a:bodyPr>
          <a:lstStyle/>
          <a:p>
            <a:pPr algn="l" fontAlgn="auto">
              <a:spcAft>
                <a:spcPts val="0"/>
              </a:spcAft>
              <a:defRPr/>
            </a:pPr>
            <a:r>
              <a:rPr lang="en-US" sz="3200" dirty="0"/>
              <a:t>Most Popular Heatset Wax Compound Products</a:t>
            </a:r>
          </a:p>
        </p:txBody>
      </p:sp>
      <p:sp>
        <p:nvSpPr>
          <p:cNvPr id="6" name="Rectangle 5"/>
          <p:cNvSpPr/>
          <p:nvPr/>
        </p:nvSpPr>
        <p:spPr>
          <a:xfrm>
            <a:off x="0" y="1844440"/>
            <a:ext cx="9144000" cy="400110"/>
          </a:xfrm>
          <a:prstGeom prst="rect">
            <a:avLst/>
          </a:prstGeom>
        </p:spPr>
        <p:txBody>
          <a:bodyPr wrap="square">
            <a:spAutoFit/>
          </a:bodyPr>
          <a:lstStyle/>
          <a:p>
            <a:r>
              <a:rPr lang="en-US" dirty="0"/>
              <a:t> </a:t>
            </a:r>
            <a:r>
              <a:rPr lang="en-US" sz="2000" b="1" dirty="0">
                <a:latin typeface="+mj-lt"/>
              </a:rPr>
              <a:t>Heatset Wax Compounds for optimal slip, gloss-retention, and rub. </a:t>
            </a:r>
          </a:p>
        </p:txBody>
      </p:sp>
      <p:pic>
        <p:nvPicPr>
          <p:cNvPr id="68610" name="Picture 2"/>
          <p:cNvPicPr>
            <a:picLocks noChangeAspect="1" noChangeArrowheads="1"/>
          </p:cNvPicPr>
          <p:nvPr/>
        </p:nvPicPr>
        <p:blipFill>
          <a:blip r:embed="rId2" cstate="print"/>
          <a:srcRect/>
          <a:stretch>
            <a:fillRect/>
          </a:stretch>
        </p:blipFill>
        <p:spPr bwMode="auto">
          <a:xfrm>
            <a:off x="6648450" y="0"/>
            <a:ext cx="2495550" cy="1524000"/>
          </a:xfrm>
          <a:prstGeom prst="rect">
            <a:avLst/>
          </a:prstGeom>
          <a:noFill/>
          <a:ln w="9525">
            <a:noFill/>
            <a:miter lim="800000"/>
            <a:headEnd/>
            <a:tailEnd/>
          </a:ln>
        </p:spPr>
      </p:pic>
      <p:graphicFrame>
        <p:nvGraphicFramePr>
          <p:cNvPr id="2" name="Table 1">
            <a:extLst>
              <a:ext uri="{FF2B5EF4-FFF2-40B4-BE49-F238E27FC236}">
                <a16:creationId xmlns:a16="http://schemas.microsoft.com/office/drawing/2014/main" id="{AD0E78DD-7C7E-40A0-852C-8B2231AD2DA3}"/>
              </a:ext>
            </a:extLst>
          </p:cNvPr>
          <p:cNvGraphicFramePr>
            <a:graphicFrameLocks noGrp="1"/>
          </p:cNvGraphicFramePr>
          <p:nvPr>
            <p:extLst>
              <p:ext uri="{D42A27DB-BD31-4B8C-83A1-F6EECF244321}">
                <p14:modId xmlns:p14="http://schemas.microsoft.com/office/powerpoint/2010/main" val="2747765345"/>
              </p:ext>
            </p:extLst>
          </p:nvPr>
        </p:nvGraphicFramePr>
        <p:xfrm>
          <a:off x="152400" y="2368391"/>
          <a:ext cx="8534399" cy="1621028"/>
        </p:xfrm>
        <a:graphic>
          <a:graphicData uri="http://schemas.openxmlformats.org/drawingml/2006/table">
            <a:tbl>
              <a:tblPr>
                <a:tableStyleId>{2D5ABB26-0587-4C30-8999-92F81FD0307C}</a:tableStyleId>
              </a:tblPr>
              <a:tblGrid>
                <a:gridCol w="904735">
                  <a:extLst>
                    <a:ext uri="{9D8B030D-6E8A-4147-A177-3AD203B41FA5}">
                      <a16:colId xmlns:a16="http://schemas.microsoft.com/office/drawing/2014/main" val="2420697349"/>
                    </a:ext>
                  </a:extLst>
                </a:gridCol>
                <a:gridCol w="1609865">
                  <a:extLst>
                    <a:ext uri="{9D8B030D-6E8A-4147-A177-3AD203B41FA5}">
                      <a16:colId xmlns:a16="http://schemas.microsoft.com/office/drawing/2014/main" val="1705499640"/>
                    </a:ext>
                  </a:extLst>
                </a:gridCol>
                <a:gridCol w="1143000">
                  <a:extLst>
                    <a:ext uri="{9D8B030D-6E8A-4147-A177-3AD203B41FA5}">
                      <a16:colId xmlns:a16="http://schemas.microsoft.com/office/drawing/2014/main" val="914518104"/>
                    </a:ext>
                  </a:extLst>
                </a:gridCol>
                <a:gridCol w="4876799">
                  <a:extLst>
                    <a:ext uri="{9D8B030D-6E8A-4147-A177-3AD203B41FA5}">
                      <a16:colId xmlns:a16="http://schemas.microsoft.com/office/drawing/2014/main" val="3809608765"/>
                    </a:ext>
                  </a:extLst>
                </a:gridCol>
              </a:tblGrid>
              <a:tr h="290624">
                <a:tc>
                  <a:txBody>
                    <a:bodyPr/>
                    <a:lstStyle/>
                    <a:p>
                      <a:pPr algn="l" fontAlgn="b"/>
                      <a:r>
                        <a:rPr lang="en-US" sz="1400" b="1" u="sng" strike="noStrike" dirty="0">
                          <a:effectLst/>
                        </a:rPr>
                        <a:t>Product</a:t>
                      </a:r>
                      <a:endParaRPr lang="en-US" sz="1400" b="1" i="0" u="sng"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sng" strike="noStrike" dirty="0">
                          <a:effectLst/>
                        </a:rPr>
                        <a:t>Polymer Type</a:t>
                      </a:r>
                      <a:endParaRPr lang="en-US" sz="1400" b="1" i="0" u="sng"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1" u="sng" strike="noStrike" dirty="0">
                          <a:effectLst/>
                        </a:rPr>
                        <a:t>NVM (%)</a:t>
                      </a:r>
                      <a:endParaRPr lang="en-US" sz="1400" b="1" i="0" u="sng"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sng" strike="noStrike" dirty="0">
                          <a:effectLst/>
                        </a:rPr>
                        <a:t>Description</a:t>
                      </a:r>
                      <a:endParaRPr lang="en-US" sz="1400" b="1" i="0" u="sng"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5644189"/>
                  </a:ext>
                </a:extLst>
              </a:tr>
              <a:tr h="322302">
                <a:tc>
                  <a:txBody>
                    <a:bodyPr/>
                    <a:lstStyle/>
                    <a:p>
                      <a:pPr algn="l" fontAlgn="b"/>
                      <a:r>
                        <a:rPr lang="en-US" sz="1200" u="none" strike="noStrike">
                          <a:effectLst/>
                        </a:rPr>
                        <a:t>KBW-TH1</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Microcrystalline Blend</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74-80</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Good gloss retention and rub resistance.</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4014140"/>
                  </a:ext>
                </a:extLst>
              </a:tr>
              <a:tr h="363498">
                <a:tc>
                  <a:txBody>
                    <a:bodyPr/>
                    <a:lstStyle/>
                    <a:p>
                      <a:pPr algn="l" fontAlgn="b"/>
                      <a:r>
                        <a:rPr lang="en-US" sz="1200" u="none" strike="noStrike">
                          <a:effectLst/>
                        </a:rPr>
                        <a:t>KBW-TH3</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Microcrystalline Blend</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96-100</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Increases viscosity and structure of the ink.  Good slip, high solids.</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90230679"/>
                  </a:ext>
                </a:extLst>
              </a:tr>
              <a:tr h="322302">
                <a:tc>
                  <a:txBody>
                    <a:bodyPr/>
                    <a:lstStyle/>
                    <a:p>
                      <a:pPr algn="l" fontAlgn="b"/>
                      <a:r>
                        <a:rPr lang="en-US" sz="1200" u="none" strike="noStrike">
                          <a:effectLst/>
                        </a:rPr>
                        <a:t>KBW-6819</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Microcrystalline Blend</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68-72</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a:effectLst/>
                        </a:rPr>
                        <a:t>Good heat and rub resistance with high gloss retention.</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40785660"/>
                  </a:ext>
                </a:extLst>
              </a:tr>
              <a:tr h="322302">
                <a:tc>
                  <a:txBody>
                    <a:bodyPr/>
                    <a:lstStyle/>
                    <a:p>
                      <a:pPr algn="l" fontAlgn="b"/>
                      <a:r>
                        <a:rPr lang="en-US" sz="1200" u="none" strike="noStrike">
                          <a:effectLst/>
                        </a:rPr>
                        <a:t>KBW-6603</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a:effectLst/>
                        </a:rPr>
                        <a:t>PTFE</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85-89</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Easy to use PTFE compound.  Contains ~50% PTFE.</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6017611"/>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92927C9-371C-4DD6-A927-0AD4A4EE177F}" type="slidenum">
              <a:rPr lang="en-GB" altLang="en-US"/>
              <a:pPr/>
              <a:t>13</a:t>
            </a:fld>
            <a:endParaRPr lang="en-GB" altLang="en-US"/>
          </a:p>
        </p:txBody>
      </p:sp>
      <p:sp>
        <p:nvSpPr>
          <p:cNvPr id="5" name="Title 4"/>
          <p:cNvSpPr>
            <a:spLocks noGrp="1"/>
          </p:cNvSpPr>
          <p:nvPr>
            <p:ph type="title"/>
          </p:nvPr>
        </p:nvSpPr>
        <p:spPr>
          <a:xfrm>
            <a:off x="0" y="475992"/>
            <a:ext cx="6477000" cy="943220"/>
          </a:xfrm>
        </p:spPr>
        <p:txBody>
          <a:bodyPr>
            <a:noAutofit/>
          </a:bodyPr>
          <a:lstStyle/>
          <a:p>
            <a:pPr algn="l" fontAlgn="auto">
              <a:spcAft>
                <a:spcPts val="0"/>
              </a:spcAft>
              <a:defRPr/>
            </a:pPr>
            <a:r>
              <a:rPr lang="en-US" sz="3200" dirty="0"/>
              <a:t>Most Popular Sheetfed Wax Compound Products</a:t>
            </a:r>
          </a:p>
        </p:txBody>
      </p:sp>
      <p:sp>
        <p:nvSpPr>
          <p:cNvPr id="6" name="Rectangle 5"/>
          <p:cNvSpPr/>
          <p:nvPr/>
        </p:nvSpPr>
        <p:spPr>
          <a:xfrm>
            <a:off x="-104775" y="1676400"/>
            <a:ext cx="9353550" cy="369332"/>
          </a:xfrm>
          <a:prstGeom prst="rect">
            <a:avLst/>
          </a:prstGeom>
        </p:spPr>
        <p:txBody>
          <a:bodyPr wrap="square">
            <a:spAutoFit/>
          </a:bodyPr>
          <a:lstStyle/>
          <a:p>
            <a:r>
              <a:rPr lang="en-US" dirty="0"/>
              <a:t> </a:t>
            </a:r>
            <a:r>
              <a:rPr lang="en-US" b="1" dirty="0">
                <a:latin typeface="+mj-lt"/>
              </a:rPr>
              <a:t>Sheetfed Wax Compounds for optimal rub-resistance, slip and gloss-retention </a:t>
            </a:r>
          </a:p>
        </p:txBody>
      </p:sp>
      <p:pic>
        <p:nvPicPr>
          <p:cNvPr id="69634" name="Picture 2"/>
          <p:cNvPicPr>
            <a:picLocks noChangeAspect="1" noChangeArrowheads="1"/>
          </p:cNvPicPr>
          <p:nvPr/>
        </p:nvPicPr>
        <p:blipFill>
          <a:blip r:embed="rId2" cstate="print"/>
          <a:srcRect/>
          <a:stretch>
            <a:fillRect/>
          </a:stretch>
        </p:blipFill>
        <p:spPr bwMode="auto">
          <a:xfrm>
            <a:off x="6648450" y="0"/>
            <a:ext cx="2495550" cy="1524000"/>
          </a:xfrm>
          <a:prstGeom prst="rect">
            <a:avLst/>
          </a:prstGeom>
          <a:noFill/>
          <a:ln w="9525">
            <a:noFill/>
            <a:miter lim="800000"/>
            <a:headEnd/>
            <a:tailEnd/>
          </a:ln>
        </p:spPr>
      </p:pic>
      <p:graphicFrame>
        <p:nvGraphicFramePr>
          <p:cNvPr id="2" name="Table 1">
            <a:extLst>
              <a:ext uri="{FF2B5EF4-FFF2-40B4-BE49-F238E27FC236}">
                <a16:creationId xmlns:a16="http://schemas.microsoft.com/office/drawing/2014/main" id="{9F625E48-6F8F-4840-B72A-6376CD2ADD83}"/>
              </a:ext>
            </a:extLst>
          </p:cNvPr>
          <p:cNvGraphicFramePr>
            <a:graphicFrameLocks noGrp="1"/>
          </p:cNvGraphicFramePr>
          <p:nvPr>
            <p:extLst>
              <p:ext uri="{D42A27DB-BD31-4B8C-83A1-F6EECF244321}">
                <p14:modId xmlns:p14="http://schemas.microsoft.com/office/powerpoint/2010/main" val="1084111429"/>
              </p:ext>
            </p:extLst>
          </p:nvPr>
        </p:nvGraphicFramePr>
        <p:xfrm>
          <a:off x="152400" y="2198133"/>
          <a:ext cx="8762999" cy="1609457"/>
        </p:xfrm>
        <a:graphic>
          <a:graphicData uri="http://schemas.openxmlformats.org/drawingml/2006/table">
            <a:tbl>
              <a:tblPr>
                <a:tableStyleId>{2D5ABB26-0587-4C30-8999-92F81FD0307C}</a:tableStyleId>
              </a:tblPr>
              <a:tblGrid>
                <a:gridCol w="990600">
                  <a:extLst>
                    <a:ext uri="{9D8B030D-6E8A-4147-A177-3AD203B41FA5}">
                      <a16:colId xmlns:a16="http://schemas.microsoft.com/office/drawing/2014/main" val="2579020359"/>
                    </a:ext>
                  </a:extLst>
                </a:gridCol>
                <a:gridCol w="1371600">
                  <a:extLst>
                    <a:ext uri="{9D8B030D-6E8A-4147-A177-3AD203B41FA5}">
                      <a16:colId xmlns:a16="http://schemas.microsoft.com/office/drawing/2014/main" val="1293756766"/>
                    </a:ext>
                  </a:extLst>
                </a:gridCol>
                <a:gridCol w="990600">
                  <a:extLst>
                    <a:ext uri="{9D8B030D-6E8A-4147-A177-3AD203B41FA5}">
                      <a16:colId xmlns:a16="http://schemas.microsoft.com/office/drawing/2014/main" val="3514004700"/>
                    </a:ext>
                  </a:extLst>
                </a:gridCol>
                <a:gridCol w="5410199">
                  <a:extLst>
                    <a:ext uri="{9D8B030D-6E8A-4147-A177-3AD203B41FA5}">
                      <a16:colId xmlns:a16="http://schemas.microsoft.com/office/drawing/2014/main" val="603540210"/>
                    </a:ext>
                  </a:extLst>
                </a:gridCol>
              </a:tblGrid>
              <a:tr h="188395">
                <a:tc>
                  <a:txBody>
                    <a:bodyPr/>
                    <a:lstStyle/>
                    <a:p>
                      <a:pPr algn="l" fontAlgn="b"/>
                      <a:r>
                        <a:rPr lang="en-US" sz="1400" b="1" u="sng" strike="noStrike">
                          <a:effectLst/>
                        </a:rPr>
                        <a:t>Product</a:t>
                      </a:r>
                      <a:endParaRPr lang="en-US" sz="1400" b="1" i="0" u="sng" strike="noStrike">
                        <a:solidFill>
                          <a:srgbClr val="000000"/>
                        </a:solidFill>
                        <a:effectLst/>
                        <a:latin typeface="Calibri" panose="020F0502020204030204" pitchFamily="34" charset="0"/>
                      </a:endParaRPr>
                    </a:p>
                  </a:txBody>
                  <a:tcPr marL="9104" marR="9104" marT="9104" marB="0" anchor="ctr"/>
                </a:tc>
                <a:tc>
                  <a:txBody>
                    <a:bodyPr/>
                    <a:lstStyle/>
                    <a:p>
                      <a:pPr algn="l" fontAlgn="b"/>
                      <a:r>
                        <a:rPr lang="en-US" sz="1400" b="1" u="sng" strike="noStrike">
                          <a:effectLst/>
                        </a:rPr>
                        <a:t>Polymer Type</a:t>
                      </a:r>
                      <a:endParaRPr lang="en-US" sz="1400" b="1" i="0" u="sng" strike="noStrike">
                        <a:solidFill>
                          <a:srgbClr val="000000"/>
                        </a:solidFill>
                        <a:effectLst/>
                        <a:latin typeface="Calibri" panose="020F0502020204030204" pitchFamily="34" charset="0"/>
                      </a:endParaRPr>
                    </a:p>
                  </a:txBody>
                  <a:tcPr marL="9104" marR="9104" marT="9104" marB="0" anchor="ctr"/>
                </a:tc>
                <a:tc>
                  <a:txBody>
                    <a:bodyPr/>
                    <a:lstStyle/>
                    <a:p>
                      <a:pPr algn="ctr" fontAlgn="b"/>
                      <a:r>
                        <a:rPr lang="en-US" sz="1400" b="1" u="sng" strike="noStrike" dirty="0">
                          <a:effectLst/>
                        </a:rPr>
                        <a:t>NVM (%)</a:t>
                      </a:r>
                      <a:endParaRPr lang="en-US" sz="1400" b="1" i="0" u="sng" strike="noStrike" dirty="0">
                        <a:solidFill>
                          <a:srgbClr val="000000"/>
                        </a:solidFill>
                        <a:effectLst/>
                        <a:latin typeface="Calibri" panose="020F0502020204030204" pitchFamily="34" charset="0"/>
                      </a:endParaRPr>
                    </a:p>
                  </a:txBody>
                  <a:tcPr marL="9104" marR="9104" marT="9104" marB="0" anchor="ctr"/>
                </a:tc>
                <a:tc>
                  <a:txBody>
                    <a:bodyPr/>
                    <a:lstStyle/>
                    <a:p>
                      <a:pPr algn="l" fontAlgn="b"/>
                      <a:r>
                        <a:rPr lang="en-US" sz="1400" b="1" u="sng" strike="noStrike" dirty="0">
                          <a:effectLst/>
                        </a:rPr>
                        <a:t>Description</a:t>
                      </a:r>
                      <a:endParaRPr lang="en-US" sz="1400" b="1" i="0" u="sng" strike="noStrike" dirty="0">
                        <a:solidFill>
                          <a:srgbClr val="000000"/>
                        </a:solidFill>
                        <a:effectLst/>
                        <a:latin typeface="Calibri" panose="020F0502020204030204" pitchFamily="34" charset="0"/>
                      </a:endParaRPr>
                    </a:p>
                  </a:txBody>
                  <a:tcPr marL="9104" marR="9104" marT="9104" marB="0" anchor="ctr"/>
                </a:tc>
                <a:extLst>
                  <a:ext uri="{0D108BD9-81ED-4DB2-BD59-A6C34878D82A}">
                    <a16:rowId xmlns:a16="http://schemas.microsoft.com/office/drawing/2014/main" val="1995601075"/>
                  </a:ext>
                </a:extLst>
              </a:tr>
              <a:tr h="179424">
                <a:tc>
                  <a:txBody>
                    <a:bodyPr/>
                    <a:lstStyle/>
                    <a:p>
                      <a:pPr algn="l" fontAlgn="b"/>
                      <a:r>
                        <a:rPr lang="en-US" sz="1100" u="none" strike="noStrike">
                          <a:effectLst/>
                        </a:rPr>
                        <a:t>KBW-TF100</a:t>
                      </a:r>
                      <a:endParaRPr lang="en-US" sz="1100" b="0" i="0" u="none" strike="noStrike">
                        <a:solidFill>
                          <a:srgbClr val="000000"/>
                        </a:solidFill>
                        <a:effectLst/>
                        <a:latin typeface="Calibri" panose="020F0502020204030204" pitchFamily="34" charset="0"/>
                      </a:endParaRPr>
                    </a:p>
                  </a:txBody>
                  <a:tcPr marL="9104" marR="9104" marT="9104" marB="0" anchor="ctr"/>
                </a:tc>
                <a:tc>
                  <a:txBody>
                    <a:bodyPr/>
                    <a:lstStyle/>
                    <a:p>
                      <a:pPr algn="l" fontAlgn="b"/>
                      <a:r>
                        <a:rPr lang="en-US" sz="1100" u="none" strike="noStrike">
                          <a:effectLst/>
                        </a:rPr>
                        <a:t>Polyethylene</a:t>
                      </a:r>
                      <a:endParaRPr lang="en-US" sz="1100" b="0" i="0" u="none" strike="noStrike">
                        <a:solidFill>
                          <a:srgbClr val="000000"/>
                        </a:solidFill>
                        <a:effectLst/>
                        <a:latin typeface="Calibri" panose="020F0502020204030204" pitchFamily="34" charset="0"/>
                      </a:endParaRPr>
                    </a:p>
                  </a:txBody>
                  <a:tcPr marL="9104" marR="9104" marT="9104" marB="0" anchor="ctr"/>
                </a:tc>
                <a:tc>
                  <a:txBody>
                    <a:bodyPr/>
                    <a:lstStyle/>
                    <a:p>
                      <a:pPr algn="ctr" fontAlgn="b"/>
                      <a:r>
                        <a:rPr lang="en-US" sz="1100" u="none" strike="noStrike">
                          <a:effectLst/>
                        </a:rPr>
                        <a:t>96-100</a:t>
                      </a:r>
                      <a:endParaRPr lang="en-US" sz="1100" b="0" i="0" u="none" strike="noStrike">
                        <a:solidFill>
                          <a:srgbClr val="000000"/>
                        </a:solidFill>
                        <a:effectLst/>
                        <a:latin typeface="Calibri" panose="020F0502020204030204" pitchFamily="34" charset="0"/>
                      </a:endParaRPr>
                    </a:p>
                  </a:txBody>
                  <a:tcPr marL="9104" marR="9104" marT="9104" marB="0" anchor="ctr"/>
                </a:tc>
                <a:tc>
                  <a:txBody>
                    <a:bodyPr/>
                    <a:lstStyle/>
                    <a:p>
                      <a:pPr algn="l" fontAlgn="b"/>
                      <a:r>
                        <a:rPr lang="en-US" sz="1100" u="none" strike="noStrike">
                          <a:effectLst/>
                        </a:rPr>
                        <a:t>Workhorse poly compound with excellent rub resistance &amp; good gloss retention.</a:t>
                      </a:r>
                      <a:endParaRPr lang="en-US" sz="1100" b="0" i="0" u="none" strike="noStrike">
                        <a:solidFill>
                          <a:srgbClr val="000000"/>
                        </a:solidFill>
                        <a:effectLst/>
                        <a:latin typeface="Calibri" panose="020F0502020204030204" pitchFamily="34" charset="0"/>
                      </a:endParaRPr>
                    </a:p>
                  </a:txBody>
                  <a:tcPr marL="9104" marR="9104" marT="9104" marB="0" anchor="ctr"/>
                </a:tc>
                <a:extLst>
                  <a:ext uri="{0D108BD9-81ED-4DB2-BD59-A6C34878D82A}">
                    <a16:rowId xmlns:a16="http://schemas.microsoft.com/office/drawing/2014/main" val="2000232955"/>
                  </a:ext>
                </a:extLst>
              </a:tr>
              <a:tr h="179424">
                <a:tc>
                  <a:txBody>
                    <a:bodyPr/>
                    <a:lstStyle/>
                    <a:p>
                      <a:pPr algn="l" fontAlgn="b"/>
                      <a:r>
                        <a:rPr lang="en-US" sz="1100" u="none" strike="noStrike">
                          <a:effectLst/>
                        </a:rPr>
                        <a:t>KBW-TF100S</a:t>
                      </a:r>
                      <a:endParaRPr lang="en-US" sz="1100" b="0" i="0" u="none" strike="noStrike">
                        <a:solidFill>
                          <a:srgbClr val="000000"/>
                        </a:solidFill>
                        <a:effectLst/>
                        <a:latin typeface="Calibri" panose="020F0502020204030204" pitchFamily="34" charset="0"/>
                      </a:endParaRPr>
                    </a:p>
                  </a:txBody>
                  <a:tcPr marL="9104" marR="9104" marT="9104" marB="0" anchor="ctr"/>
                </a:tc>
                <a:tc>
                  <a:txBody>
                    <a:bodyPr/>
                    <a:lstStyle/>
                    <a:p>
                      <a:pPr algn="l" fontAlgn="b"/>
                      <a:r>
                        <a:rPr lang="en-US" sz="1100" u="none" strike="noStrike">
                          <a:effectLst/>
                        </a:rPr>
                        <a:t>Polyethylene</a:t>
                      </a:r>
                      <a:endParaRPr lang="en-US" sz="1100" b="0" i="0" u="none" strike="noStrike">
                        <a:solidFill>
                          <a:srgbClr val="000000"/>
                        </a:solidFill>
                        <a:effectLst/>
                        <a:latin typeface="Calibri" panose="020F0502020204030204" pitchFamily="34" charset="0"/>
                      </a:endParaRPr>
                    </a:p>
                  </a:txBody>
                  <a:tcPr marL="9104" marR="9104" marT="9104" marB="0" anchor="ctr"/>
                </a:tc>
                <a:tc>
                  <a:txBody>
                    <a:bodyPr/>
                    <a:lstStyle/>
                    <a:p>
                      <a:pPr algn="ctr" fontAlgn="b"/>
                      <a:r>
                        <a:rPr lang="en-US" sz="1100" u="none" strike="noStrike" dirty="0">
                          <a:effectLst/>
                        </a:rPr>
                        <a:t>96-100</a:t>
                      </a:r>
                      <a:endParaRPr lang="en-US" sz="1100" b="0" i="0" u="none" strike="noStrike" dirty="0">
                        <a:solidFill>
                          <a:srgbClr val="000000"/>
                        </a:solidFill>
                        <a:effectLst/>
                        <a:latin typeface="Calibri" panose="020F0502020204030204" pitchFamily="34" charset="0"/>
                      </a:endParaRPr>
                    </a:p>
                  </a:txBody>
                  <a:tcPr marL="9104" marR="9104" marT="9104" marB="0" anchor="ctr"/>
                </a:tc>
                <a:tc>
                  <a:txBody>
                    <a:bodyPr/>
                    <a:lstStyle/>
                    <a:p>
                      <a:pPr algn="l" fontAlgn="b"/>
                      <a:r>
                        <a:rPr lang="en-US" sz="1100" u="none" strike="noStrike" dirty="0">
                          <a:effectLst/>
                        </a:rPr>
                        <a:t>Economical, high soya content poly compound.  Outstanding gloss retention and rub.</a:t>
                      </a:r>
                      <a:endParaRPr lang="en-US" sz="1100" b="0" i="0" u="none" strike="noStrike" dirty="0">
                        <a:solidFill>
                          <a:srgbClr val="000000"/>
                        </a:solidFill>
                        <a:effectLst/>
                        <a:latin typeface="Calibri" panose="020F0502020204030204" pitchFamily="34" charset="0"/>
                      </a:endParaRPr>
                    </a:p>
                  </a:txBody>
                  <a:tcPr marL="9104" marR="9104" marT="9104" marB="0" anchor="ctr"/>
                </a:tc>
                <a:extLst>
                  <a:ext uri="{0D108BD9-81ED-4DB2-BD59-A6C34878D82A}">
                    <a16:rowId xmlns:a16="http://schemas.microsoft.com/office/drawing/2014/main" val="270061312"/>
                  </a:ext>
                </a:extLst>
              </a:tr>
              <a:tr h="179424">
                <a:tc>
                  <a:txBody>
                    <a:bodyPr/>
                    <a:lstStyle/>
                    <a:p>
                      <a:pPr algn="l" fontAlgn="b"/>
                      <a:r>
                        <a:rPr lang="en-US" sz="1100" u="none" strike="noStrike" dirty="0">
                          <a:effectLst/>
                        </a:rPr>
                        <a:t>KBW-PY1</a:t>
                      </a:r>
                    </a:p>
                    <a:p>
                      <a:pPr marL="0" marR="0" lvl="0" indent="0" algn="l" defTabSz="914400" rtl="0" eaLnBrk="1" fontAlgn="b" latinLnBrk="0" hangingPunct="1">
                        <a:lnSpc>
                          <a:spcPct val="100000"/>
                        </a:lnSpc>
                        <a:spcBef>
                          <a:spcPts val="0"/>
                        </a:spcBef>
                        <a:spcAft>
                          <a:spcPts val="0"/>
                        </a:spcAft>
                        <a:buClrTx/>
                        <a:buSzTx/>
                        <a:buFontTx/>
                        <a:buNone/>
                        <a:tabLst/>
                        <a:defRPr/>
                      </a:pPr>
                      <a:r>
                        <a:rPr lang="en-US" sz="1100" u="none" strike="noStrike" dirty="0">
                          <a:effectLst/>
                        </a:rPr>
                        <a:t>(Polytech)</a:t>
                      </a:r>
                      <a:endParaRPr lang="en-US" sz="1100" b="0" i="0" u="none" strike="noStrike" dirty="0">
                        <a:solidFill>
                          <a:srgbClr val="000000"/>
                        </a:solidFill>
                        <a:effectLst/>
                        <a:latin typeface="Calibri" panose="020F0502020204030204" pitchFamily="34" charset="0"/>
                      </a:endParaRPr>
                    </a:p>
                  </a:txBody>
                  <a:tcPr marL="9104" marR="9104" marT="9104" marB="0" anchor="ctr"/>
                </a:tc>
                <a:tc>
                  <a:txBody>
                    <a:bodyPr/>
                    <a:lstStyle/>
                    <a:p>
                      <a:pPr algn="l" fontAlgn="b"/>
                      <a:r>
                        <a:rPr lang="en-US" sz="1100" u="none" strike="noStrike">
                          <a:effectLst/>
                        </a:rPr>
                        <a:t>Polyethylene</a:t>
                      </a:r>
                      <a:endParaRPr lang="en-US" sz="1100" b="0" i="0" u="none" strike="noStrike">
                        <a:solidFill>
                          <a:srgbClr val="000000"/>
                        </a:solidFill>
                        <a:effectLst/>
                        <a:latin typeface="Calibri" panose="020F0502020204030204" pitchFamily="34" charset="0"/>
                      </a:endParaRPr>
                    </a:p>
                  </a:txBody>
                  <a:tcPr marL="9104" marR="9104" marT="9104" marB="0" anchor="ctr"/>
                </a:tc>
                <a:tc>
                  <a:txBody>
                    <a:bodyPr/>
                    <a:lstStyle/>
                    <a:p>
                      <a:pPr algn="ctr" fontAlgn="b"/>
                      <a:r>
                        <a:rPr lang="en-US" sz="1100" u="none" strike="noStrike" dirty="0">
                          <a:effectLst/>
                        </a:rPr>
                        <a:t>96-100</a:t>
                      </a:r>
                      <a:endParaRPr lang="en-US" sz="1100" b="0" i="0" u="none" strike="noStrike" dirty="0">
                        <a:solidFill>
                          <a:srgbClr val="000000"/>
                        </a:solidFill>
                        <a:effectLst/>
                        <a:latin typeface="Calibri" panose="020F0502020204030204" pitchFamily="34" charset="0"/>
                      </a:endParaRPr>
                    </a:p>
                  </a:txBody>
                  <a:tcPr marL="9104" marR="9104" marT="9104" marB="0" anchor="ctr"/>
                </a:tc>
                <a:tc>
                  <a:txBody>
                    <a:bodyPr/>
                    <a:lstStyle/>
                    <a:p>
                      <a:pPr algn="l" fontAlgn="b"/>
                      <a:r>
                        <a:rPr lang="en-US" sz="1100" u="none" strike="noStrike">
                          <a:effectLst/>
                        </a:rPr>
                        <a:t>Unique blend of various density poly waxes for excellent rub and scuff resistance.</a:t>
                      </a:r>
                      <a:endParaRPr lang="en-US" sz="1100" b="0" i="0" u="none" strike="noStrike">
                        <a:solidFill>
                          <a:srgbClr val="000000"/>
                        </a:solidFill>
                        <a:effectLst/>
                        <a:latin typeface="Calibri" panose="020F0502020204030204" pitchFamily="34" charset="0"/>
                      </a:endParaRPr>
                    </a:p>
                  </a:txBody>
                  <a:tcPr marL="9104" marR="9104" marT="9104" marB="0" anchor="ctr"/>
                </a:tc>
                <a:extLst>
                  <a:ext uri="{0D108BD9-81ED-4DB2-BD59-A6C34878D82A}">
                    <a16:rowId xmlns:a16="http://schemas.microsoft.com/office/drawing/2014/main" val="1754222753"/>
                  </a:ext>
                </a:extLst>
              </a:tr>
              <a:tr h="339377">
                <a:tc>
                  <a:txBody>
                    <a:bodyPr/>
                    <a:lstStyle/>
                    <a:p>
                      <a:pPr algn="l" fontAlgn="b"/>
                      <a:r>
                        <a:rPr lang="en-US" sz="1100" u="none" strike="noStrike" dirty="0">
                          <a:effectLst/>
                        </a:rPr>
                        <a:t>KBW-5568D</a:t>
                      </a:r>
                      <a:endParaRPr lang="en-US" sz="1100" b="0" i="0" u="none" strike="noStrike" dirty="0">
                        <a:solidFill>
                          <a:srgbClr val="000000"/>
                        </a:solidFill>
                        <a:effectLst/>
                        <a:latin typeface="Calibri" panose="020F0502020204030204" pitchFamily="34" charset="0"/>
                      </a:endParaRPr>
                    </a:p>
                  </a:txBody>
                  <a:tcPr marL="9104" marR="9104" marT="9104" marB="0" anchor="ctr"/>
                </a:tc>
                <a:tc>
                  <a:txBody>
                    <a:bodyPr/>
                    <a:lstStyle/>
                    <a:p>
                      <a:pPr algn="l" fontAlgn="b"/>
                      <a:r>
                        <a:rPr lang="en-US" sz="1100" u="none" strike="noStrike" dirty="0">
                          <a:effectLst/>
                        </a:rPr>
                        <a:t>PTFE/Poly Wax Blend</a:t>
                      </a:r>
                      <a:endParaRPr lang="en-US" sz="1100" b="0" i="0" u="none" strike="noStrike" dirty="0">
                        <a:solidFill>
                          <a:srgbClr val="000000"/>
                        </a:solidFill>
                        <a:effectLst/>
                        <a:latin typeface="Calibri" panose="020F0502020204030204" pitchFamily="34" charset="0"/>
                      </a:endParaRPr>
                    </a:p>
                  </a:txBody>
                  <a:tcPr marL="9104" marR="9104" marT="9104" marB="0" anchor="ctr"/>
                </a:tc>
                <a:tc>
                  <a:txBody>
                    <a:bodyPr/>
                    <a:lstStyle/>
                    <a:p>
                      <a:pPr algn="ctr" fontAlgn="b"/>
                      <a:r>
                        <a:rPr lang="en-US" sz="1100" u="none" strike="noStrike" dirty="0">
                          <a:effectLst/>
                        </a:rPr>
                        <a:t>96-100</a:t>
                      </a:r>
                      <a:endParaRPr lang="en-US" sz="1100" b="0" i="0" u="none" strike="noStrike" dirty="0">
                        <a:solidFill>
                          <a:srgbClr val="000000"/>
                        </a:solidFill>
                        <a:effectLst/>
                        <a:latin typeface="Calibri" panose="020F0502020204030204" pitchFamily="34" charset="0"/>
                      </a:endParaRPr>
                    </a:p>
                  </a:txBody>
                  <a:tcPr marL="9104" marR="9104" marT="9104" marB="0" anchor="ctr"/>
                </a:tc>
                <a:tc>
                  <a:txBody>
                    <a:bodyPr/>
                    <a:lstStyle/>
                    <a:p>
                      <a:pPr algn="l" fontAlgn="b"/>
                      <a:r>
                        <a:rPr lang="en-US" sz="1100" u="none" strike="noStrike" dirty="0">
                          <a:effectLst/>
                        </a:rPr>
                        <a:t>Easy to use PTFE compound.  Contains ~50% PTFE.  Best for surface slip.</a:t>
                      </a:r>
                      <a:endParaRPr lang="en-US" sz="1100" b="0" i="0" u="none" strike="noStrike" dirty="0">
                        <a:solidFill>
                          <a:srgbClr val="000000"/>
                        </a:solidFill>
                        <a:effectLst/>
                        <a:latin typeface="Calibri" panose="020F0502020204030204" pitchFamily="34" charset="0"/>
                      </a:endParaRPr>
                    </a:p>
                  </a:txBody>
                  <a:tcPr marL="9104" marR="9104" marT="9104" marB="0" anchor="ctr"/>
                </a:tc>
                <a:extLst>
                  <a:ext uri="{0D108BD9-81ED-4DB2-BD59-A6C34878D82A}">
                    <a16:rowId xmlns:a16="http://schemas.microsoft.com/office/drawing/2014/main" val="641341258"/>
                  </a:ext>
                </a:extLst>
              </a:tr>
              <a:tr h="339377">
                <a:tc>
                  <a:txBody>
                    <a:bodyPr/>
                    <a:lstStyle/>
                    <a:p>
                      <a:pPr algn="l" fontAlgn="b"/>
                      <a:r>
                        <a:rPr lang="en-US" sz="1100" u="none" strike="noStrike" dirty="0">
                          <a:effectLst/>
                        </a:rPr>
                        <a:t>KBW-PY500</a:t>
                      </a:r>
                    </a:p>
                    <a:p>
                      <a:pPr marL="0" marR="0" lvl="0" indent="0" algn="l" defTabSz="914400" rtl="0" eaLnBrk="1" fontAlgn="b" latinLnBrk="0" hangingPunct="1">
                        <a:lnSpc>
                          <a:spcPct val="100000"/>
                        </a:lnSpc>
                        <a:spcBef>
                          <a:spcPts val="0"/>
                        </a:spcBef>
                        <a:spcAft>
                          <a:spcPts val="0"/>
                        </a:spcAft>
                        <a:buClrTx/>
                        <a:buSzTx/>
                        <a:buFontTx/>
                        <a:buNone/>
                        <a:tabLst/>
                        <a:defRPr/>
                      </a:pPr>
                      <a:r>
                        <a:rPr lang="en-US" sz="1100" u="none" strike="noStrike" dirty="0">
                          <a:effectLst/>
                        </a:rPr>
                        <a:t>(Polytech 500)</a:t>
                      </a:r>
                      <a:endParaRPr lang="en-US" sz="1100" b="0" i="0" u="none" strike="noStrike" dirty="0">
                        <a:solidFill>
                          <a:srgbClr val="000000"/>
                        </a:solidFill>
                        <a:effectLst/>
                        <a:latin typeface="Calibri" panose="020F0502020204030204" pitchFamily="34" charset="0"/>
                      </a:endParaRPr>
                    </a:p>
                  </a:txBody>
                  <a:tcPr marL="9104" marR="9104" marT="9104" marB="0" anchor="ctr"/>
                </a:tc>
                <a:tc>
                  <a:txBody>
                    <a:bodyPr/>
                    <a:lstStyle/>
                    <a:p>
                      <a:pPr algn="l" fontAlgn="b"/>
                      <a:r>
                        <a:rPr lang="en-US" sz="1100" u="none" strike="noStrike" dirty="0">
                          <a:effectLst/>
                        </a:rPr>
                        <a:t>Polyethylene/PTFE</a:t>
                      </a:r>
                      <a:endParaRPr lang="en-US" sz="1100" b="0" i="0" u="none" strike="noStrike" dirty="0">
                        <a:solidFill>
                          <a:srgbClr val="000000"/>
                        </a:solidFill>
                        <a:effectLst/>
                        <a:latin typeface="Calibri" panose="020F0502020204030204" pitchFamily="34" charset="0"/>
                      </a:endParaRPr>
                    </a:p>
                  </a:txBody>
                  <a:tcPr marL="9104" marR="9104" marT="9104" marB="0" anchor="ctr"/>
                </a:tc>
                <a:tc>
                  <a:txBody>
                    <a:bodyPr/>
                    <a:lstStyle/>
                    <a:p>
                      <a:pPr algn="ctr" fontAlgn="b"/>
                      <a:r>
                        <a:rPr lang="en-US" sz="1100" u="none" strike="noStrike" dirty="0">
                          <a:effectLst/>
                        </a:rPr>
                        <a:t>96-100</a:t>
                      </a:r>
                      <a:endParaRPr lang="en-US" sz="1100" b="0" i="0" u="none" strike="noStrike" dirty="0">
                        <a:solidFill>
                          <a:srgbClr val="000000"/>
                        </a:solidFill>
                        <a:effectLst/>
                        <a:latin typeface="Calibri" panose="020F0502020204030204" pitchFamily="34" charset="0"/>
                      </a:endParaRPr>
                    </a:p>
                  </a:txBody>
                  <a:tcPr marL="9104" marR="9104" marT="9104" marB="0" anchor="ctr"/>
                </a:tc>
                <a:tc>
                  <a:txBody>
                    <a:bodyPr/>
                    <a:lstStyle/>
                    <a:p>
                      <a:pPr algn="l" fontAlgn="b"/>
                      <a:r>
                        <a:rPr lang="en-US" sz="1100" u="none" strike="noStrike" dirty="0">
                          <a:effectLst/>
                        </a:rPr>
                        <a:t>Ideal ratio of poly wax &amp; PTFE in compound form.  Excellent rub, surface slip &amp; gloss retention.</a:t>
                      </a:r>
                      <a:endParaRPr lang="en-US" sz="1100" b="0" i="0" u="none" strike="noStrike" dirty="0">
                        <a:solidFill>
                          <a:srgbClr val="000000"/>
                        </a:solidFill>
                        <a:effectLst/>
                        <a:latin typeface="Calibri" panose="020F0502020204030204" pitchFamily="34" charset="0"/>
                      </a:endParaRPr>
                    </a:p>
                  </a:txBody>
                  <a:tcPr marL="9104" marR="9104" marT="9104" marB="0" anchor="ctr"/>
                </a:tc>
                <a:extLst>
                  <a:ext uri="{0D108BD9-81ED-4DB2-BD59-A6C34878D82A}">
                    <a16:rowId xmlns:a16="http://schemas.microsoft.com/office/drawing/2014/main" val="385739797"/>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92927C9-371C-4DD6-A927-0AD4A4EE177F}" type="slidenum">
              <a:rPr lang="en-GB" altLang="en-US"/>
              <a:pPr/>
              <a:t>14</a:t>
            </a:fld>
            <a:endParaRPr lang="en-GB" altLang="en-US" dirty="0"/>
          </a:p>
        </p:txBody>
      </p:sp>
      <p:sp>
        <p:nvSpPr>
          <p:cNvPr id="5" name="Title 4"/>
          <p:cNvSpPr>
            <a:spLocks noGrp="1"/>
          </p:cNvSpPr>
          <p:nvPr>
            <p:ph type="title"/>
          </p:nvPr>
        </p:nvSpPr>
        <p:spPr>
          <a:xfrm>
            <a:off x="228600" y="350054"/>
            <a:ext cx="6096000" cy="714375"/>
          </a:xfrm>
        </p:spPr>
        <p:txBody>
          <a:bodyPr>
            <a:noAutofit/>
          </a:bodyPr>
          <a:lstStyle/>
          <a:p>
            <a:pPr algn="l" fontAlgn="auto">
              <a:spcAft>
                <a:spcPts val="0"/>
              </a:spcAft>
              <a:defRPr/>
            </a:pPr>
            <a:r>
              <a:rPr lang="en-US" sz="3200" dirty="0"/>
              <a:t>Most Popular Specialty Additives</a:t>
            </a:r>
          </a:p>
        </p:txBody>
      </p:sp>
      <p:sp>
        <p:nvSpPr>
          <p:cNvPr id="6" name="Rectangle 5"/>
          <p:cNvSpPr/>
          <p:nvPr/>
        </p:nvSpPr>
        <p:spPr>
          <a:xfrm>
            <a:off x="19493" y="1149942"/>
            <a:ext cx="8934450" cy="5109091"/>
          </a:xfrm>
          <a:prstGeom prst="rect">
            <a:avLst/>
          </a:prstGeom>
        </p:spPr>
        <p:txBody>
          <a:bodyPr wrap="square">
            <a:spAutoFit/>
          </a:bodyPr>
          <a:lstStyle/>
          <a:p>
            <a:r>
              <a:rPr lang="en-US" sz="1600" b="1" u="sng" dirty="0" err="1">
                <a:solidFill>
                  <a:srgbClr val="FFFF00"/>
                </a:solidFill>
                <a:latin typeface="+mn-lt"/>
              </a:rPr>
              <a:t>Sheetfed</a:t>
            </a:r>
            <a:r>
              <a:rPr lang="en-US" sz="1600" b="1" u="sng" dirty="0">
                <a:solidFill>
                  <a:srgbClr val="FFFF00"/>
                </a:solidFill>
                <a:latin typeface="+mn-lt"/>
              </a:rPr>
              <a:t> Tack Reducers</a:t>
            </a:r>
          </a:p>
          <a:p>
            <a:r>
              <a:rPr lang="en-US" sz="1200" dirty="0">
                <a:latin typeface="+mn-lt"/>
              </a:rPr>
              <a:t>KBW-7015D - Pomade Tack Reducer (lowers tack without adverse effect on viscosity) </a:t>
            </a:r>
          </a:p>
          <a:p>
            <a:r>
              <a:rPr lang="en-US" sz="1200" dirty="0">
                <a:latin typeface="+mn-lt"/>
              </a:rPr>
              <a:t>KBW-7026 - Lubricant Compound for Idle Rollers (dead unit compound) </a:t>
            </a:r>
          </a:p>
          <a:p>
            <a:r>
              <a:rPr lang="en-US" sz="1200" dirty="0">
                <a:latin typeface="+mn-lt"/>
              </a:rPr>
              <a:t>KB-746 - Gelled Linseed Oil Tack Reducer </a:t>
            </a:r>
          </a:p>
          <a:p>
            <a:r>
              <a:rPr lang="en-US" sz="1200" dirty="0">
                <a:latin typeface="+mn-lt"/>
              </a:rPr>
              <a:t>KB-783 - Gelled 52 Oil </a:t>
            </a:r>
          </a:p>
          <a:p>
            <a:r>
              <a:rPr lang="en-US" sz="1200" dirty="0">
                <a:latin typeface="+mn-lt"/>
              </a:rPr>
              <a:t>KBW-6490D - Petrolatum Tack Reducer and Blanket Release Additive </a:t>
            </a:r>
          </a:p>
          <a:p>
            <a:endParaRPr lang="en-US" sz="800" b="1" dirty="0">
              <a:latin typeface="+mn-lt"/>
            </a:endParaRPr>
          </a:p>
          <a:p>
            <a:r>
              <a:rPr lang="en-US" sz="1600" b="1" u="sng" dirty="0">
                <a:solidFill>
                  <a:srgbClr val="FFFF00"/>
                </a:solidFill>
                <a:latin typeface="+mn-lt"/>
              </a:rPr>
              <a:t>Anti-Misting Bodying Compound</a:t>
            </a:r>
          </a:p>
          <a:p>
            <a:r>
              <a:rPr lang="en-US" sz="1200" dirty="0">
                <a:latin typeface="+mn-lt"/>
              </a:rPr>
              <a:t>KB-784 - Anti-Misting Compound for Oil Base and Hybrid </a:t>
            </a:r>
          </a:p>
          <a:p>
            <a:r>
              <a:rPr lang="en-US" sz="1200" dirty="0">
                <a:latin typeface="+mn-lt"/>
              </a:rPr>
              <a:t>KB-767 - Liquid “Body Builder” (Use in place of dry additives) </a:t>
            </a:r>
          </a:p>
          <a:p>
            <a:endParaRPr lang="en-US" sz="800" b="1" dirty="0">
              <a:latin typeface="+mn-lt"/>
            </a:endParaRPr>
          </a:p>
          <a:p>
            <a:r>
              <a:rPr lang="en-US" sz="1600" b="1" u="sng" dirty="0">
                <a:solidFill>
                  <a:srgbClr val="FFFF00"/>
                </a:solidFill>
                <a:latin typeface="+mn-lt"/>
              </a:rPr>
              <a:t>Anti-Skinning</a:t>
            </a:r>
          </a:p>
          <a:p>
            <a:r>
              <a:rPr lang="en-US" sz="1200" dirty="0">
                <a:latin typeface="+mn-lt"/>
              </a:rPr>
              <a:t>KB-724 - 25% BHT in Soya Oil </a:t>
            </a:r>
          </a:p>
          <a:p>
            <a:r>
              <a:rPr lang="en-US" sz="1200" dirty="0">
                <a:latin typeface="+mn-lt"/>
              </a:rPr>
              <a:t>KB-780 - HQMME compound</a:t>
            </a:r>
          </a:p>
          <a:p>
            <a:r>
              <a:rPr lang="en-US" sz="1200" dirty="0">
                <a:latin typeface="+mn-lt"/>
              </a:rPr>
              <a:t>KBW-5124 – Hydroquinone solution</a:t>
            </a:r>
          </a:p>
          <a:p>
            <a:endParaRPr lang="en-US" sz="800" b="1" dirty="0">
              <a:latin typeface="+mn-lt"/>
            </a:endParaRPr>
          </a:p>
          <a:p>
            <a:r>
              <a:rPr lang="en-US" sz="1600" b="1" u="sng" dirty="0">
                <a:solidFill>
                  <a:srgbClr val="FFFF00"/>
                </a:solidFill>
                <a:latin typeface="+mn-lt"/>
              </a:rPr>
              <a:t>Anti-Offset Additive</a:t>
            </a:r>
          </a:p>
          <a:p>
            <a:r>
              <a:rPr lang="en-US" sz="1200" dirty="0">
                <a:latin typeface="+mn-lt"/>
              </a:rPr>
              <a:t>KBW-7045D - Anti-Offset Compound </a:t>
            </a:r>
          </a:p>
          <a:p>
            <a:endParaRPr lang="en-US" sz="800" b="1" dirty="0">
              <a:latin typeface="+mn-lt"/>
            </a:endParaRPr>
          </a:p>
          <a:p>
            <a:r>
              <a:rPr lang="en-US" sz="1600" b="1" u="sng" dirty="0">
                <a:solidFill>
                  <a:srgbClr val="FFFF00"/>
                </a:solidFill>
                <a:latin typeface="+mn-lt"/>
              </a:rPr>
              <a:t>Non-Piling</a:t>
            </a:r>
          </a:p>
          <a:p>
            <a:r>
              <a:rPr lang="en-US" sz="1200" dirty="0">
                <a:latin typeface="+mn-lt"/>
              </a:rPr>
              <a:t>KB-750 - Kentucky Lube (activated by fountain solution for non-piling) </a:t>
            </a:r>
          </a:p>
          <a:p>
            <a:r>
              <a:rPr lang="en-US" sz="1200" dirty="0">
                <a:latin typeface="+mn-lt"/>
              </a:rPr>
              <a:t>KBW-7051D - Wax Paste Tack Reducer (adds lubricity, reduces picking) </a:t>
            </a:r>
          </a:p>
          <a:p>
            <a:endParaRPr lang="en-US" sz="800" b="1" dirty="0">
              <a:latin typeface="+mn-lt"/>
            </a:endParaRPr>
          </a:p>
          <a:p>
            <a:r>
              <a:rPr lang="en-US" sz="1600" b="1" u="sng" dirty="0">
                <a:solidFill>
                  <a:srgbClr val="FFFF00"/>
                </a:solidFill>
                <a:latin typeface="+mn-lt"/>
              </a:rPr>
              <a:t>Water Pick-Up Control</a:t>
            </a:r>
          </a:p>
          <a:p>
            <a:r>
              <a:rPr lang="en-US" sz="1200" dirty="0">
                <a:latin typeface="+mn-lt"/>
              </a:rPr>
              <a:t>KBW-8280 - Water Block – Water Pickup Reducer </a:t>
            </a:r>
          </a:p>
          <a:p>
            <a:r>
              <a:rPr lang="en-US" sz="1200" dirty="0">
                <a:latin typeface="+mn-lt"/>
              </a:rPr>
              <a:t>KB-791 - Water Block – Water Pickup Reducer</a:t>
            </a:r>
          </a:p>
        </p:txBody>
      </p:sp>
      <p:pic>
        <p:nvPicPr>
          <p:cNvPr id="70658" name="Picture 2"/>
          <p:cNvPicPr>
            <a:picLocks noChangeAspect="1" noChangeArrowheads="1"/>
          </p:cNvPicPr>
          <p:nvPr/>
        </p:nvPicPr>
        <p:blipFill>
          <a:blip r:embed="rId2" cstate="print"/>
          <a:srcRect/>
          <a:stretch>
            <a:fillRect/>
          </a:stretch>
        </p:blipFill>
        <p:spPr bwMode="auto">
          <a:xfrm>
            <a:off x="6648450" y="0"/>
            <a:ext cx="2495550" cy="1524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92927C9-371C-4DD6-A927-0AD4A4EE177F}" type="slidenum">
              <a:rPr lang="en-GB" altLang="en-US"/>
              <a:pPr/>
              <a:t>15</a:t>
            </a:fld>
            <a:endParaRPr lang="en-GB" altLang="en-US"/>
          </a:p>
        </p:txBody>
      </p:sp>
      <p:sp>
        <p:nvSpPr>
          <p:cNvPr id="5" name="Title 4"/>
          <p:cNvSpPr>
            <a:spLocks noGrp="1"/>
          </p:cNvSpPr>
          <p:nvPr>
            <p:ph type="title"/>
          </p:nvPr>
        </p:nvSpPr>
        <p:spPr>
          <a:xfrm>
            <a:off x="230372" y="530410"/>
            <a:ext cx="6096000" cy="714375"/>
          </a:xfrm>
        </p:spPr>
        <p:txBody>
          <a:bodyPr>
            <a:noAutofit/>
          </a:bodyPr>
          <a:lstStyle/>
          <a:p>
            <a:pPr algn="l" fontAlgn="auto">
              <a:spcAft>
                <a:spcPts val="0"/>
              </a:spcAft>
              <a:defRPr/>
            </a:pPr>
            <a:r>
              <a:rPr lang="en-US" sz="3200" dirty="0"/>
              <a:t>Energy Cure Wax Compounds</a:t>
            </a:r>
          </a:p>
        </p:txBody>
      </p:sp>
      <p:pic>
        <p:nvPicPr>
          <p:cNvPr id="71682" name="Picture 2"/>
          <p:cNvPicPr>
            <a:picLocks noChangeAspect="1" noChangeArrowheads="1"/>
          </p:cNvPicPr>
          <p:nvPr/>
        </p:nvPicPr>
        <p:blipFill>
          <a:blip r:embed="rId2" cstate="print"/>
          <a:srcRect/>
          <a:stretch>
            <a:fillRect/>
          </a:stretch>
        </p:blipFill>
        <p:spPr bwMode="auto">
          <a:xfrm>
            <a:off x="6648450" y="0"/>
            <a:ext cx="2495550" cy="1524000"/>
          </a:xfrm>
          <a:prstGeom prst="rect">
            <a:avLst/>
          </a:prstGeom>
          <a:noFill/>
          <a:ln w="9525">
            <a:noFill/>
            <a:miter lim="800000"/>
            <a:headEnd/>
            <a:tailEnd/>
          </a:ln>
        </p:spPr>
      </p:pic>
      <p:sp>
        <p:nvSpPr>
          <p:cNvPr id="2" name="TextBox 1">
            <a:extLst>
              <a:ext uri="{FF2B5EF4-FFF2-40B4-BE49-F238E27FC236}">
                <a16:creationId xmlns:a16="http://schemas.microsoft.com/office/drawing/2014/main" id="{1349B67D-18DA-4E13-964B-3DE198EC1BA9}"/>
              </a:ext>
            </a:extLst>
          </p:cNvPr>
          <p:cNvSpPr txBox="1"/>
          <p:nvPr/>
        </p:nvSpPr>
        <p:spPr>
          <a:xfrm>
            <a:off x="228600" y="1676400"/>
            <a:ext cx="8153400" cy="400110"/>
          </a:xfrm>
          <a:prstGeom prst="rect">
            <a:avLst/>
          </a:prstGeom>
          <a:noFill/>
        </p:spPr>
        <p:txBody>
          <a:bodyPr wrap="square" rtlCol="0" anchor="ctr">
            <a:spAutoFit/>
          </a:bodyPr>
          <a:lstStyle/>
          <a:p>
            <a:pPr algn="ctr"/>
            <a:r>
              <a:rPr lang="en-US" sz="2000" b="1" dirty="0">
                <a:latin typeface="+mj-lt"/>
              </a:rPr>
              <a:t>UV Wax Compounds for optimal slip, gloss-retention, and rub</a:t>
            </a:r>
          </a:p>
        </p:txBody>
      </p:sp>
      <p:graphicFrame>
        <p:nvGraphicFramePr>
          <p:cNvPr id="3" name="Table 2">
            <a:extLst>
              <a:ext uri="{FF2B5EF4-FFF2-40B4-BE49-F238E27FC236}">
                <a16:creationId xmlns:a16="http://schemas.microsoft.com/office/drawing/2014/main" id="{2F4BD400-B3BD-4CAD-9976-F678BB1262CF}"/>
              </a:ext>
            </a:extLst>
          </p:cNvPr>
          <p:cNvGraphicFramePr>
            <a:graphicFrameLocks noGrp="1"/>
          </p:cNvGraphicFramePr>
          <p:nvPr>
            <p:extLst>
              <p:ext uri="{D42A27DB-BD31-4B8C-83A1-F6EECF244321}">
                <p14:modId xmlns:p14="http://schemas.microsoft.com/office/powerpoint/2010/main" val="498810349"/>
              </p:ext>
            </p:extLst>
          </p:nvPr>
        </p:nvGraphicFramePr>
        <p:xfrm>
          <a:off x="533400" y="2301084"/>
          <a:ext cx="7804066" cy="2893920"/>
        </p:xfrm>
        <a:graphic>
          <a:graphicData uri="http://schemas.openxmlformats.org/drawingml/2006/table">
            <a:tbl>
              <a:tblPr>
                <a:tableStyleId>{2D5ABB26-0587-4C30-8999-92F81FD0307C}</a:tableStyleId>
              </a:tblPr>
              <a:tblGrid>
                <a:gridCol w="990600">
                  <a:extLst>
                    <a:ext uri="{9D8B030D-6E8A-4147-A177-3AD203B41FA5}">
                      <a16:colId xmlns:a16="http://schemas.microsoft.com/office/drawing/2014/main" val="2540275774"/>
                    </a:ext>
                  </a:extLst>
                </a:gridCol>
                <a:gridCol w="1828800">
                  <a:extLst>
                    <a:ext uri="{9D8B030D-6E8A-4147-A177-3AD203B41FA5}">
                      <a16:colId xmlns:a16="http://schemas.microsoft.com/office/drawing/2014/main" val="3300617233"/>
                    </a:ext>
                  </a:extLst>
                </a:gridCol>
                <a:gridCol w="1036485">
                  <a:extLst>
                    <a:ext uri="{9D8B030D-6E8A-4147-A177-3AD203B41FA5}">
                      <a16:colId xmlns:a16="http://schemas.microsoft.com/office/drawing/2014/main" val="3985918949"/>
                    </a:ext>
                  </a:extLst>
                </a:gridCol>
                <a:gridCol w="3948181">
                  <a:extLst>
                    <a:ext uri="{9D8B030D-6E8A-4147-A177-3AD203B41FA5}">
                      <a16:colId xmlns:a16="http://schemas.microsoft.com/office/drawing/2014/main" val="4222863900"/>
                    </a:ext>
                  </a:extLst>
                </a:gridCol>
              </a:tblGrid>
              <a:tr h="622407">
                <a:tc>
                  <a:txBody>
                    <a:bodyPr/>
                    <a:lstStyle/>
                    <a:p>
                      <a:pPr algn="l" fontAlgn="b"/>
                      <a:r>
                        <a:rPr lang="en-US" sz="1400" b="1" u="sng" strike="noStrike">
                          <a:effectLst/>
                        </a:rPr>
                        <a:t>Product</a:t>
                      </a:r>
                      <a:endParaRPr lang="en-US" sz="1400" b="1" i="0" u="sng" strike="noStrike">
                        <a:solidFill>
                          <a:srgbClr val="000000"/>
                        </a:solidFill>
                        <a:effectLst/>
                        <a:latin typeface="Calibri" panose="020F0502020204030204" pitchFamily="34" charset="0"/>
                      </a:endParaRPr>
                    </a:p>
                  </a:txBody>
                  <a:tcPr marL="7410" marR="7410" marT="7410" marB="0" anchor="b"/>
                </a:tc>
                <a:tc>
                  <a:txBody>
                    <a:bodyPr/>
                    <a:lstStyle/>
                    <a:p>
                      <a:pPr algn="l" fontAlgn="b"/>
                      <a:r>
                        <a:rPr lang="en-US" sz="1400" b="1" u="sng" strike="noStrike">
                          <a:effectLst/>
                        </a:rPr>
                        <a:t>Description</a:t>
                      </a:r>
                      <a:endParaRPr lang="en-US" sz="1400" b="1" i="0" u="sng" strike="noStrike">
                        <a:solidFill>
                          <a:srgbClr val="000000"/>
                        </a:solidFill>
                        <a:effectLst/>
                        <a:latin typeface="Calibri" panose="020F0502020204030204" pitchFamily="34" charset="0"/>
                      </a:endParaRPr>
                    </a:p>
                  </a:txBody>
                  <a:tcPr marL="7410" marR="7410" marT="7410" marB="0" anchor="b"/>
                </a:tc>
                <a:tc>
                  <a:txBody>
                    <a:bodyPr/>
                    <a:lstStyle/>
                    <a:p>
                      <a:pPr algn="ctr" fontAlgn="b"/>
                      <a:r>
                        <a:rPr lang="en-US" sz="1400" b="1" u="none" strike="noStrike" dirty="0">
                          <a:effectLst/>
                        </a:rPr>
                        <a:t>Ave particle </a:t>
                      </a:r>
                      <a:r>
                        <a:rPr lang="en-US" sz="1400" b="1" u="sng" strike="noStrike" dirty="0">
                          <a:effectLst/>
                        </a:rPr>
                        <a:t>size (</a:t>
                      </a:r>
                      <a:r>
                        <a:rPr lang="en-US" sz="1400" b="1" u="sng" strike="noStrike" dirty="0">
                          <a:effectLst/>
                          <a:latin typeface="Symbol" panose="05050102010706020507" pitchFamily="18" charset="2"/>
                        </a:rPr>
                        <a:t>m</a:t>
                      </a:r>
                      <a:r>
                        <a:rPr lang="en-US" sz="1400" b="1" u="sng" strike="noStrike" dirty="0">
                          <a:effectLst/>
                        </a:rPr>
                        <a:t>m)</a:t>
                      </a:r>
                      <a:endParaRPr lang="en-US" sz="1400" b="1" i="0" u="sng" strike="noStrike" dirty="0">
                        <a:solidFill>
                          <a:srgbClr val="000000"/>
                        </a:solidFill>
                        <a:effectLst/>
                        <a:latin typeface="Calibri" panose="020F0502020204030204" pitchFamily="34" charset="0"/>
                      </a:endParaRPr>
                    </a:p>
                  </a:txBody>
                  <a:tcPr marL="7410" marR="7410" marT="7410" marB="0" anchor="b"/>
                </a:tc>
                <a:tc>
                  <a:txBody>
                    <a:bodyPr/>
                    <a:lstStyle/>
                    <a:p>
                      <a:pPr algn="l" fontAlgn="b"/>
                      <a:r>
                        <a:rPr lang="en-US" sz="1400" b="1" u="sng" strike="noStrike" dirty="0">
                          <a:effectLst/>
                        </a:rPr>
                        <a:t>Description</a:t>
                      </a:r>
                      <a:endParaRPr lang="en-US" sz="1400" b="1" i="0" u="sng" strike="noStrike" dirty="0">
                        <a:solidFill>
                          <a:srgbClr val="000000"/>
                        </a:solidFill>
                        <a:effectLst/>
                        <a:latin typeface="Calibri" panose="020F0502020204030204" pitchFamily="34" charset="0"/>
                      </a:endParaRPr>
                    </a:p>
                  </a:txBody>
                  <a:tcPr marL="7410" marR="7410" marT="7410" marB="0" anchor="b"/>
                </a:tc>
                <a:extLst>
                  <a:ext uri="{0D108BD9-81ED-4DB2-BD59-A6C34878D82A}">
                    <a16:rowId xmlns:a16="http://schemas.microsoft.com/office/drawing/2014/main" val="2963673420"/>
                  </a:ext>
                </a:extLst>
              </a:tr>
              <a:tr h="148192">
                <a:tc>
                  <a:txBody>
                    <a:bodyPr/>
                    <a:lstStyle/>
                    <a:p>
                      <a:pPr algn="l" fontAlgn="b"/>
                      <a:r>
                        <a:rPr lang="en-US" sz="1200" u="none" strike="noStrike">
                          <a:effectLst/>
                        </a:rPr>
                        <a:t>KSW-UV100</a:t>
                      </a:r>
                      <a:endParaRPr lang="en-US" sz="1200" b="0" i="0" u="none" strike="noStrike">
                        <a:solidFill>
                          <a:srgbClr val="000000"/>
                        </a:solidFill>
                        <a:effectLst/>
                        <a:latin typeface="Calibri" panose="020F0502020204030204" pitchFamily="34" charset="0"/>
                      </a:endParaRPr>
                    </a:p>
                  </a:txBody>
                  <a:tcPr marL="7410" marR="7410" marT="7410" marB="0" anchor="ctr"/>
                </a:tc>
                <a:tc>
                  <a:txBody>
                    <a:bodyPr/>
                    <a:lstStyle/>
                    <a:p>
                      <a:pPr algn="l" fontAlgn="b"/>
                      <a:r>
                        <a:rPr lang="en-US" sz="1200" u="none" strike="noStrike" dirty="0">
                          <a:effectLst/>
                        </a:rPr>
                        <a:t>UV High Rub Wax Blend Compound</a:t>
                      </a:r>
                      <a:endParaRPr lang="en-US" sz="1200" b="0" i="0" u="none" strike="noStrike" dirty="0">
                        <a:solidFill>
                          <a:srgbClr val="000000"/>
                        </a:solidFill>
                        <a:effectLst/>
                        <a:latin typeface="Calibri" panose="020F0502020204030204" pitchFamily="34" charset="0"/>
                      </a:endParaRPr>
                    </a:p>
                  </a:txBody>
                  <a:tcPr marL="7410" marR="7410" marT="7410" marB="0" anchor="ctr"/>
                </a:tc>
                <a:tc>
                  <a:txBody>
                    <a:bodyPr/>
                    <a:lstStyle/>
                    <a:p>
                      <a:pPr algn="ctr" fontAlgn="b"/>
                      <a:r>
                        <a:rPr lang="en-US" sz="1200" u="none" strike="noStrike" dirty="0">
                          <a:effectLst/>
                        </a:rPr>
                        <a:t>5</a:t>
                      </a:r>
                      <a:endParaRPr lang="en-US" sz="1200" b="0" i="0" u="none" strike="noStrike" dirty="0">
                        <a:solidFill>
                          <a:srgbClr val="000000"/>
                        </a:solidFill>
                        <a:effectLst/>
                        <a:latin typeface="Calibri" panose="020F0502020204030204" pitchFamily="34" charset="0"/>
                      </a:endParaRPr>
                    </a:p>
                  </a:txBody>
                  <a:tcPr marL="7410" marR="7410" marT="7410" marB="0" anchor="ctr"/>
                </a:tc>
                <a:tc>
                  <a:txBody>
                    <a:bodyPr/>
                    <a:lstStyle/>
                    <a:p>
                      <a:pPr algn="l" fontAlgn="b"/>
                      <a:r>
                        <a:rPr lang="en-US" sz="1200" u="none" strike="noStrike">
                          <a:effectLst/>
                        </a:rPr>
                        <a:t>Maximizes rub and abrasion.  Improves nickel/fingernail scratch on non-porous substrates.</a:t>
                      </a:r>
                      <a:endParaRPr lang="en-US" sz="1200" b="0" i="0" u="none" strike="noStrike">
                        <a:solidFill>
                          <a:srgbClr val="000000"/>
                        </a:solidFill>
                        <a:effectLst/>
                        <a:latin typeface="Calibri" panose="020F0502020204030204" pitchFamily="34" charset="0"/>
                      </a:endParaRPr>
                    </a:p>
                  </a:txBody>
                  <a:tcPr marL="7410" marR="7410" marT="7410" marB="0" anchor="ctr"/>
                </a:tc>
                <a:extLst>
                  <a:ext uri="{0D108BD9-81ED-4DB2-BD59-A6C34878D82A}">
                    <a16:rowId xmlns:a16="http://schemas.microsoft.com/office/drawing/2014/main" val="980047674"/>
                  </a:ext>
                </a:extLst>
              </a:tr>
              <a:tr h="148192">
                <a:tc>
                  <a:txBody>
                    <a:bodyPr/>
                    <a:lstStyle/>
                    <a:p>
                      <a:pPr algn="l" fontAlgn="b"/>
                      <a:endParaRPr lang="en-US" sz="1200" b="0" i="0" u="none" strike="noStrike">
                        <a:solidFill>
                          <a:srgbClr val="000000"/>
                        </a:solidFill>
                        <a:effectLst/>
                        <a:latin typeface="Calibri" panose="020F0502020204030204" pitchFamily="34" charset="0"/>
                      </a:endParaRPr>
                    </a:p>
                  </a:txBody>
                  <a:tcPr marL="7410" marR="7410" marT="7410" marB="0" anchor="ctr"/>
                </a:tc>
                <a:tc>
                  <a:txBody>
                    <a:bodyPr/>
                    <a:lstStyle/>
                    <a:p>
                      <a:pPr algn="l" fontAlgn="b"/>
                      <a:endParaRPr lang="en-US" sz="1200" b="0" i="0" u="none" strike="noStrike">
                        <a:solidFill>
                          <a:srgbClr val="000000"/>
                        </a:solidFill>
                        <a:effectLst/>
                        <a:latin typeface="Calibri" panose="020F0502020204030204" pitchFamily="34" charset="0"/>
                      </a:endParaRPr>
                    </a:p>
                  </a:txBody>
                  <a:tcPr marL="7410" marR="7410" marT="7410" marB="0" anchor="ct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7410" marR="7410" marT="7410" marB="0" anchor="ct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7410" marR="7410" marT="7410" marB="0" anchor="ctr"/>
                </a:tc>
                <a:extLst>
                  <a:ext uri="{0D108BD9-81ED-4DB2-BD59-A6C34878D82A}">
                    <a16:rowId xmlns:a16="http://schemas.microsoft.com/office/drawing/2014/main" val="2516247388"/>
                  </a:ext>
                </a:extLst>
              </a:tr>
              <a:tr h="148192">
                <a:tc>
                  <a:txBody>
                    <a:bodyPr/>
                    <a:lstStyle/>
                    <a:p>
                      <a:pPr algn="l" fontAlgn="b"/>
                      <a:r>
                        <a:rPr lang="en-US" sz="1200" u="none" strike="noStrike">
                          <a:effectLst/>
                        </a:rPr>
                        <a:t>KSW-UV200</a:t>
                      </a:r>
                      <a:endParaRPr lang="en-US" sz="1200" b="0" i="0" u="none" strike="noStrike">
                        <a:solidFill>
                          <a:srgbClr val="000000"/>
                        </a:solidFill>
                        <a:effectLst/>
                        <a:latin typeface="Calibri" panose="020F0502020204030204" pitchFamily="34" charset="0"/>
                      </a:endParaRPr>
                    </a:p>
                  </a:txBody>
                  <a:tcPr marL="7410" marR="7410" marT="7410" marB="0" anchor="ctr"/>
                </a:tc>
                <a:tc>
                  <a:txBody>
                    <a:bodyPr/>
                    <a:lstStyle/>
                    <a:p>
                      <a:pPr algn="l" fontAlgn="b"/>
                      <a:r>
                        <a:rPr lang="en-US" sz="1200" u="none" strike="noStrike">
                          <a:effectLst/>
                        </a:rPr>
                        <a:t>UV Nestle Compliant Carnauba Wax Compound</a:t>
                      </a:r>
                      <a:endParaRPr lang="en-US" sz="1200" b="0" i="0" u="none" strike="noStrike">
                        <a:solidFill>
                          <a:srgbClr val="000000"/>
                        </a:solidFill>
                        <a:effectLst/>
                        <a:latin typeface="Calibri" panose="020F0502020204030204" pitchFamily="34" charset="0"/>
                      </a:endParaRPr>
                    </a:p>
                  </a:txBody>
                  <a:tcPr marL="7410" marR="7410" marT="7410" marB="0" anchor="ctr"/>
                </a:tc>
                <a:tc>
                  <a:txBody>
                    <a:bodyPr/>
                    <a:lstStyle/>
                    <a:p>
                      <a:pPr algn="ctr" fontAlgn="b"/>
                      <a:r>
                        <a:rPr lang="en-US" sz="1200" u="none" strike="noStrike" dirty="0">
                          <a:effectLst/>
                        </a:rPr>
                        <a:t>6</a:t>
                      </a:r>
                      <a:endParaRPr lang="en-US" sz="1200" b="0" i="0" u="none" strike="noStrike" dirty="0">
                        <a:solidFill>
                          <a:srgbClr val="000000"/>
                        </a:solidFill>
                        <a:effectLst/>
                        <a:latin typeface="Calibri" panose="020F0502020204030204" pitchFamily="34" charset="0"/>
                      </a:endParaRPr>
                    </a:p>
                  </a:txBody>
                  <a:tcPr marL="7410" marR="7410" marT="7410" marB="0" anchor="ctr"/>
                </a:tc>
                <a:tc>
                  <a:txBody>
                    <a:bodyPr/>
                    <a:lstStyle/>
                    <a:p>
                      <a:pPr algn="l" fontAlgn="b"/>
                      <a:r>
                        <a:rPr lang="en-US" sz="1200" u="none" strike="noStrike">
                          <a:effectLst/>
                        </a:rPr>
                        <a:t>Reduces COF, good scratch, water resistance and anti-blocking with high gloss retention.</a:t>
                      </a:r>
                      <a:endParaRPr lang="en-US" sz="1200" b="0" i="0" u="none" strike="noStrike">
                        <a:solidFill>
                          <a:srgbClr val="000000"/>
                        </a:solidFill>
                        <a:effectLst/>
                        <a:latin typeface="Calibri" panose="020F0502020204030204" pitchFamily="34" charset="0"/>
                      </a:endParaRPr>
                    </a:p>
                  </a:txBody>
                  <a:tcPr marL="7410" marR="7410" marT="7410" marB="0" anchor="ctr"/>
                </a:tc>
                <a:extLst>
                  <a:ext uri="{0D108BD9-81ED-4DB2-BD59-A6C34878D82A}">
                    <a16:rowId xmlns:a16="http://schemas.microsoft.com/office/drawing/2014/main" val="2485109210"/>
                  </a:ext>
                </a:extLst>
              </a:tr>
              <a:tr h="148192">
                <a:tc>
                  <a:txBody>
                    <a:bodyPr/>
                    <a:lstStyle/>
                    <a:p>
                      <a:pPr algn="l" fontAlgn="b"/>
                      <a:endParaRPr lang="en-US" sz="1200" b="0" i="0" u="none" strike="noStrike">
                        <a:solidFill>
                          <a:srgbClr val="000000"/>
                        </a:solidFill>
                        <a:effectLst/>
                        <a:latin typeface="Calibri" panose="020F0502020204030204" pitchFamily="34" charset="0"/>
                      </a:endParaRPr>
                    </a:p>
                  </a:txBody>
                  <a:tcPr marL="7410" marR="7410" marT="7410" marB="0" anchor="ct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7410" marR="7410" marT="7410" marB="0" anchor="ctr"/>
                </a:tc>
                <a:tc>
                  <a:txBody>
                    <a:bodyPr/>
                    <a:lstStyle/>
                    <a:p>
                      <a:pPr algn="ctr" fontAlgn="b"/>
                      <a:endParaRPr lang="en-US" sz="1200" b="0" i="0" u="none" strike="noStrike">
                        <a:solidFill>
                          <a:srgbClr val="000000"/>
                        </a:solidFill>
                        <a:effectLst/>
                        <a:latin typeface="Calibri" panose="020F0502020204030204" pitchFamily="34" charset="0"/>
                      </a:endParaRPr>
                    </a:p>
                  </a:txBody>
                  <a:tcPr marL="7410" marR="7410" marT="7410" marB="0" anchor="ct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7410" marR="7410" marT="7410" marB="0" anchor="ctr"/>
                </a:tc>
                <a:extLst>
                  <a:ext uri="{0D108BD9-81ED-4DB2-BD59-A6C34878D82A}">
                    <a16:rowId xmlns:a16="http://schemas.microsoft.com/office/drawing/2014/main" val="1146544309"/>
                  </a:ext>
                </a:extLst>
              </a:tr>
              <a:tr h="148192">
                <a:tc>
                  <a:txBody>
                    <a:bodyPr/>
                    <a:lstStyle/>
                    <a:p>
                      <a:pPr algn="l" fontAlgn="b"/>
                      <a:r>
                        <a:rPr lang="en-US" sz="1200" u="none" strike="noStrike">
                          <a:effectLst/>
                        </a:rPr>
                        <a:t>KSW-UV300</a:t>
                      </a:r>
                      <a:endParaRPr lang="en-US" sz="1200" b="0" i="0" u="none" strike="noStrike">
                        <a:solidFill>
                          <a:srgbClr val="000000"/>
                        </a:solidFill>
                        <a:effectLst/>
                        <a:latin typeface="Calibri" panose="020F0502020204030204" pitchFamily="34" charset="0"/>
                      </a:endParaRPr>
                    </a:p>
                  </a:txBody>
                  <a:tcPr marL="7410" marR="7410" marT="7410" marB="0" anchor="ctr"/>
                </a:tc>
                <a:tc>
                  <a:txBody>
                    <a:bodyPr/>
                    <a:lstStyle/>
                    <a:p>
                      <a:pPr algn="l" fontAlgn="b"/>
                      <a:r>
                        <a:rPr lang="en-US" sz="1200" u="none" strike="noStrike" dirty="0">
                          <a:effectLst/>
                        </a:rPr>
                        <a:t>UV Nestle Compliant PTFE Compound</a:t>
                      </a:r>
                      <a:endParaRPr lang="en-US" sz="1200" b="0" i="0" u="none" strike="noStrike" dirty="0">
                        <a:solidFill>
                          <a:srgbClr val="000000"/>
                        </a:solidFill>
                        <a:effectLst/>
                        <a:latin typeface="Calibri" panose="020F0502020204030204" pitchFamily="34" charset="0"/>
                      </a:endParaRPr>
                    </a:p>
                  </a:txBody>
                  <a:tcPr marL="7410" marR="7410" marT="7410" marB="0" anchor="ctr"/>
                </a:tc>
                <a:tc>
                  <a:txBody>
                    <a:bodyPr/>
                    <a:lstStyle/>
                    <a:p>
                      <a:pPr algn="ctr" fontAlgn="b"/>
                      <a:r>
                        <a:rPr lang="en-US" sz="1200" u="none" strike="noStrike">
                          <a:effectLst/>
                        </a:rPr>
                        <a:t>5</a:t>
                      </a:r>
                      <a:endParaRPr lang="en-US" sz="1200" b="0" i="0" u="none" strike="noStrike">
                        <a:solidFill>
                          <a:srgbClr val="000000"/>
                        </a:solidFill>
                        <a:effectLst/>
                        <a:latin typeface="Calibri" panose="020F0502020204030204" pitchFamily="34" charset="0"/>
                      </a:endParaRPr>
                    </a:p>
                  </a:txBody>
                  <a:tcPr marL="7410" marR="7410" marT="7410" marB="0" anchor="ctr"/>
                </a:tc>
                <a:tc>
                  <a:txBody>
                    <a:bodyPr/>
                    <a:lstStyle/>
                    <a:p>
                      <a:pPr algn="l" fontAlgn="b"/>
                      <a:r>
                        <a:rPr lang="en-US" sz="1200" u="none" strike="noStrike">
                          <a:effectLst/>
                        </a:rPr>
                        <a:t>Easy to use ~50% PTFE dispersion for Nestle-compliant applications.</a:t>
                      </a:r>
                      <a:endParaRPr lang="en-US" sz="1200" b="0" i="0" u="none" strike="noStrike">
                        <a:solidFill>
                          <a:srgbClr val="000000"/>
                        </a:solidFill>
                        <a:effectLst/>
                        <a:latin typeface="Calibri" panose="020F0502020204030204" pitchFamily="34" charset="0"/>
                      </a:endParaRPr>
                    </a:p>
                  </a:txBody>
                  <a:tcPr marL="7410" marR="7410" marT="7410" marB="0" anchor="ctr"/>
                </a:tc>
                <a:extLst>
                  <a:ext uri="{0D108BD9-81ED-4DB2-BD59-A6C34878D82A}">
                    <a16:rowId xmlns:a16="http://schemas.microsoft.com/office/drawing/2014/main" val="3062899018"/>
                  </a:ext>
                </a:extLst>
              </a:tr>
              <a:tr h="148192">
                <a:tc>
                  <a:txBody>
                    <a:bodyPr/>
                    <a:lstStyle/>
                    <a:p>
                      <a:pPr algn="l" fontAlgn="b"/>
                      <a:endParaRPr lang="en-US" sz="1200" b="0" i="0" u="none" strike="noStrike">
                        <a:solidFill>
                          <a:srgbClr val="000000"/>
                        </a:solidFill>
                        <a:effectLst/>
                        <a:latin typeface="Calibri" panose="020F0502020204030204" pitchFamily="34" charset="0"/>
                      </a:endParaRPr>
                    </a:p>
                  </a:txBody>
                  <a:tcPr marL="7410" marR="7410" marT="7410" marB="0" anchor="ct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7410" marR="7410" marT="7410" marB="0" anchor="ctr"/>
                </a:tc>
                <a:tc>
                  <a:txBody>
                    <a:bodyPr/>
                    <a:lstStyle/>
                    <a:p>
                      <a:pPr algn="ctr" fontAlgn="b"/>
                      <a:endParaRPr lang="en-US" sz="1200" b="0" i="0" u="none" strike="noStrike">
                        <a:solidFill>
                          <a:srgbClr val="000000"/>
                        </a:solidFill>
                        <a:effectLst/>
                        <a:latin typeface="Calibri" panose="020F0502020204030204" pitchFamily="34" charset="0"/>
                      </a:endParaRPr>
                    </a:p>
                  </a:txBody>
                  <a:tcPr marL="7410" marR="7410" marT="7410" marB="0" anchor="ct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7410" marR="7410" marT="7410" marB="0" anchor="ctr"/>
                </a:tc>
                <a:extLst>
                  <a:ext uri="{0D108BD9-81ED-4DB2-BD59-A6C34878D82A}">
                    <a16:rowId xmlns:a16="http://schemas.microsoft.com/office/drawing/2014/main" val="1420800159"/>
                  </a:ext>
                </a:extLst>
              </a:tr>
              <a:tr h="148192">
                <a:tc>
                  <a:txBody>
                    <a:bodyPr/>
                    <a:lstStyle/>
                    <a:p>
                      <a:pPr algn="l" fontAlgn="b"/>
                      <a:r>
                        <a:rPr lang="en-US" sz="1200" u="none" strike="noStrike">
                          <a:effectLst/>
                        </a:rPr>
                        <a:t>KSW-UV400</a:t>
                      </a:r>
                      <a:endParaRPr lang="en-US" sz="1200" b="0" i="0" u="none" strike="noStrike">
                        <a:solidFill>
                          <a:srgbClr val="000000"/>
                        </a:solidFill>
                        <a:effectLst/>
                        <a:latin typeface="Calibri" panose="020F0502020204030204" pitchFamily="34" charset="0"/>
                      </a:endParaRPr>
                    </a:p>
                  </a:txBody>
                  <a:tcPr marL="7410" marR="7410" marT="7410" marB="0" anchor="ctr"/>
                </a:tc>
                <a:tc>
                  <a:txBody>
                    <a:bodyPr/>
                    <a:lstStyle/>
                    <a:p>
                      <a:pPr algn="l" fontAlgn="b"/>
                      <a:r>
                        <a:rPr lang="en-US" sz="1200" u="none" strike="noStrike" dirty="0">
                          <a:effectLst/>
                        </a:rPr>
                        <a:t>UV Nestle Compliant Polyethylene Wax Compound</a:t>
                      </a:r>
                      <a:endParaRPr lang="en-US" sz="1200" b="0" i="0" u="none" strike="noStrike" dirty="0">
                        <a:solidFill>
                          <a:srgbClr val="000000"/>
                        </a:solidFill>
                        <a:effectLst/>
                        <a:latin typeface="Calibri" panose="020F0502020204030204" pitchFamily="34" charset="0"/>
                      </a:endParaRPr>
                    </a:p>
                  </a:txBody>
                  <a:tcPr marL="7410" marR="7410" marT="7410" marB="0" anchor="ctr"/>
                </a:tc>
                <a:tc>
                  <a:txBody>
                    <a:bodyPr/>
                    <a:lstStyle/>
                    <a:p>
                      <a:pPr algn="ctr" fontAlgn="b"/>
                      <a:r>
                        <a:rPr lang="en-US" sz="1200" u="none" strike="noStrike">
                          <a:effectLst/>
                        </a:rPr>
                        <a:t>5</a:t>
                      </a:r>
                      <a:endParaRPr lang="en-US" sz="1200" b="0" i="0" u="none" strike="noStrike">
                        <a:solidFill>
                          <a:srgbClr val="000000"/>
                        </a:solidFill>
                        <a:effectLst/>
                        <a:latin typeface="Calibri" panose="020F0502020204030204" pitchFamily="34" charset="0"/>
                      </a:endParaRPr>
                    </a:p>
                  </a:txBody>
                  <a:tcPr marL="7410" marR="7410" marT="7410" marB="0" anchor="ctr"/>
                </a:tc>
                <a:tc>
                  <a:txBody>
                    <a:bodyPr/>
                    <a:lstStyle/>
                    <a:p>
                      <a:pPr algn="l" fontAlgn="b"/>
                      <a:r>
                        <a:rPr lang="en-US" sz="1200" u="none" strike="noStrike" dirty="0">
                          <a:effectLst/>
                        </a:rPr>
                        <a:t>Excellent rub resistance.  Considered </a:t>
                      </a:r>
                      <a:r>
                        <a:rPr lang="en-US" sz="1200" u="none" strike="noStrike" dirty="0" err="1">
                          <a:effectLst/>
                        </a:rPr>
                        <a:t>coatable</a:t>
                      </a:r>
                      <a:r>
                        <a:rPr lang="en-US" sz="1200" u="none" strike="noStrike" dirty="0">
                          <a:effectLst/>
                        </a:rPr>
                        <a:t> or </a:t>
                      </a:r>
                      <a:r>
                        <a:rPr lang="en-US" sz="1200" u="none" strike="noStrike" dirty="0" err="1">
                          <a:effectLst/>
                        </a:rPr>
                        <a:t>imprintable</a:t>
                      </a:r>
                      <a:r>
                        <a:rPr lang="en-US" sz="1200" u="none" strike="noStrike" dirty="0">
                          <a:effectLst/>
                        </a:rPr>
                        <a:t>.</a:t>
                      </a:r>
                      <a:endParaRPr lang="en-US" sz="1200" b="0" i="0" u="none" strike="noStrike" dirty="0">
                        <a:solidFill>
                          <a:srgbClr val="000000"/>
                        </a:solidFill>
                        <a:effectLst/>
                        <a:latin typeface="Calibri" panose="020F0502020204030204" pitchFamily="34" charset="0"/>
                      </a:endParaRPr>
                    </a:p>
                  </a:txBody>
                  <a:tcPr marL="7410" marR="7410" marT="7410" marB="0" anchor="ctr"/>
                </a:tc>
                <a:extLst>
                  <a:ext uri="{0D108BD9-81ED-4DB2-BD59-A6C34878D82A}">
                    <a16:rowId xmlns:a16="http://schemas.microsoft.com/office/drawing/2014/main" val="1157353750"/>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 19 (Press)                                               00063D0ADan's HD                       ABA78158:"/>
          <p:cNvPicPr>
            <a:picLocks noChangeAspect="1" noChangeArrowheads="1"/>
          </p:cNvPicPr>
          <p:nvPr/>
        </p:nvPicPr>
        <p:blipFill>
          <a:blip r:embed="rId2" r:link="rId3" cstate="print">
            <a:lum bright="-24000" contrast="-12000"/>
          </a:blip>
          <a:srcRect/>
          <a:stretch>
            <a:fillRect/>
          </a:stretch>
        </p:blipFill>
        <p:spPr bwMode="auto">
          <a:xfrm>
            <a:off x="0" y="2057400"/>
            <a:ext cx="9144000" cy="4800600"/>
          </a:xfrm>
          <a:prstGeom prst="rect">
            <a:avLst/>
          </a:prstGeom>
          <a:noFill/>
          <a:ln w="9525">
            <a:noFill/>
            <a:miter lim="800000"/>
            <a:headEnd/>
            <a:tailEnd/>
          </a:ln>
        </p:spPr>
      </p:pic>
      <p:pic>
        <p:nvPicPr>
          <p:cNvPr id="17411" name="Picture 3" descr="Image 6 (Strengths Sub1)                                       00063D0ADan's HD                       ABA78158:"/>
          <p:cNvPicPr>
            <a:picLocks noChangeAspect="1" noChangeArrowheads="1"/>
          </p:cNvPicPr>
          <p:nvPr/>
        </p:nvPicPr>
        <p:blipFill>
          <a:blip r:embed="rId4" r:link="rId5" cstate="print"/>
          <a:srcRect/>
          <a:stretch>
            <a:fillRect/>
          </a:stretch>
        </p:blipFill>
        <p:spPr bwMode="auto">
          <a:xfrm>
            <a:off x="0" y="0"/>
            <a:ext cx="9144000" cy="2095500"/>
          </a:xfrm>
          <a:prstGeom prst="rect">
            <a:avLst/>
          </a:prstGeom>
          <a:noFill/>
          <a:ln w="9525">
            <a:noFill/>
            <a:miter lim="800000"/>
            <a:headEnd/>
            <a:tailEnd/>
          </a:ln>
        </p:spPr>
      </p:pic>
      <p:sp>
        <p:nvSpPr>
          <p:cNvPr id="295940" name="Rectangle 4"/>
          <p:cNvSpPr>
            <a:spLocks noGrp="1" noChangeArrowheads="1"/>
          </p:cNvSpPr>
          <p:nvPr>
            <p:ph idx="1"/>
          </p:nvPr>
        </p:nvSpPr>
        <p:spPr>
          <a:xfrm>
            <a:off x="304800" y="2590800"/>
            <a:ext cx="8686800" cy="2438400"/>
          </a:xfrm>
        </p:spPr>
        <p:txBody>
          <a:bodyPr/>
          <a:lstStyle/>
          <a:p>
            <a:pPr algn="ctr" eaLnBrk="1" hangingPunct="1">
              <a:lnSpc>
                <a:spcPct val="155000"/>
              </a:lnSpc>
              <a:buFont typeface="Wingdings" pitchFamily="2" charset="2"/>
              <a:buNone/>
              <a:defRPr/>
            </a:pPr>
            <a:r>
              <a:rPr lang="en-US" b="1">
                <a:latin typeface="Arial" charset="0"/>
              </a:rPr>
              <a:t>We formulate for the pressroom</a:t>
            </a:r>
          </a:p>
          <a:p>
            <a:pPr algn="ctr" eaLnBrk="1" hangingPunct="1">
              <a:lnSpc>
                <a:spcPct val="155000"/>
              </a:lnSpc>
              <a:buFont typeface="Wingdings" pitchFamily="2" charset="2"/>
              <a:buNone/>
              <a:defRPr/>
            </a:pPr>
            <a:r>
              <a:rPr lang="en-US" b="1">
                <a:latin typeface="Arial" charset="0"/>
              </a:rPr>
              <a:t>We test on press</a:t>
            </a:r>
          </a:p>
          <a:p>
            <a:pPr algn="ctr" eaLnBrk="1" hangingPunct="1">
              <a:lnSpc>
                <a:spcPct val="155000"/>
              </a:lnSpc>
              <a:buFont typeface="Wingdings" pitchFamily="2" charset="2"/>
              <a:buNone/>
              <a:defRPr/>
            </a:pPr>
            <a:r>
              <a:rPr lang="en-US" b="1">
                <a:latin typeface="Arial" charset="0"/>
              </a:rPr>
              <a:t>We think printing</a:t>
            </a:r>
          </a:p>
        </p:txBody>
      </p:sp>
      <p:sp>
        <p:nvSpPr>
          <p:cNvPr id="17413" name="Text Box 5"/>
          <p:cNvSpPr txBox="1">
            <a:spLocks noChangeArrowheads="1"/>
          </p:cNvSpPr>
          <p:nvPr/>
        </p:nvSpPr>
        <p:spPr bwMode="auto">
          <a:xfrm>
            <a:off x="301625" y="1295400"/>
            <a:ext cx="8537575" cy="823913"/>
          </a:xfrm>
          <a:prstGeom prst="rect">
            <a:avLst/>
          </a:prstGeom>
          <a:noFill/>
          <a:ln w="9525">
            <a:noFill/>
            <a:miter lim="800000"/>
            <a:headEnd/>
            <a:tailEnd/>
          </a:ln>
        </p:spPr>
        <p:txBody>
          <a:bodyPr>
            <a:spAutoFit/>
          </a:bodyPr>
          <a:lstStyle/>
          <a:p>
            <a:pPr algn="ctr"/>
            <a:r>
              <a:rPr lang="en-US" sz="4800" u="sng">
                <a:latin typeface="Arial" charset="0"/>
              </a:rPr>
              <a:t>Pressroom Experience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p:txBody>
          <a:bodyPr/>
          <a:lstStyle/>
          <a:p>
            <a:pPr eaLnBrk="1" hangingPunct="1">
              <a:defRPr/>
            </a:pPr>
            <a:r>
              <a:rPr lang="en-US" dirty="0">
                <a:solidFill>
                  <a:schemeClr val="tx1"/>
                </a:solidFill>
              </a:rPr>
              <a:t>Coating Process</a:t>
            </a:r>
          </a:p>
        </p:txBody>
      </p:sp>
      <p:sp>
        <p:nvSpPr>
          <p:cNvPr id="609283" name="Rectangle 3"/>
          <p:cNvSpPr>
            <a:spLocks noGrp="1" noChangeArrowheads="1"/>
          </p:cNvSpPr>
          <p:nvPr>
            <p:ph type="body" sz="half" idx="1"/>
          </p:nvPr>
        </p:nvSpPr>
        <p:spPr>
          <a:xfrm>
            <a:off x="1981200" y="1600200"/>
            <a:ext cx="5410200" cy="4038600"/>
          </a:xfrm>
        </p:spPr>
        <p:txBody>
          <a:bodyPr/>
          <a:lstStyle/>
          <a:p>
            <a:pPr eaLnBrk="1" hangingPunct="1">
              <a:defRPr/>
            </a:pPr>
            <a:r>
              <a:rPr lang="en-US" sz="4000" dirty="0">
                <a:latin typeface="Arial" pitchFamily="34" charset="0"/>
                <a:cs typeface="Arial" pitchFamily="34" charset="0"/>
              </a:rPr>
              <a:t>Pumping the coating</a:t>
            </a:r>
          </a:p>
          <a:p>
            <a:pPr eaLnBrk="1" hangingPunct="1">
              <a:defRPr/>
            </a:pPr>
            <a:endParaRPr lang="en-US" sz="800" dirty="0">
              <a:latin typeface="Arial" pitchFamily="34" charset="0"/>
              <a:cs typeface="Arial" pitchFamily="34" charset="0"/>
            </a:endParaRPr>
          </a:p>
          <a:p>
            <a:pPr eaLnBrk="1" hangingPunct="1">
              <a:defRPr/>
            </a:pPr>
            <a:r>
              <a:rPr lang="en-US" sz="4000" dirty="0">
                <a:latin typeface="Arial" pitchFamily="34" charset="0"/>
                <a:cs typeface="Arial" pitchFamily="34" charset="0"/>
              </a:rPr>
              <a:t>Types of coaters</a:t>
            </a:r>
          </a:p>
          <a:p>
            <a:pPr eaLnBrk="1" hangingPunct="1">
              <a:defRPr/>
            </a:pPr>
            <a:endParaRPr lang="en-US" sz="800" dirty="0">
              <a:latin typeface="Arial" pitchFamily="34" charset="0"/>
              <a:cs typeface="Arial" pitchFamily="34" charset="0"/>
            </a:endParaRPr>
          </a:p>
          <a:p>
            <a:pPr eaLnBrk="1" hangingPunct="1">
              <a:defRPr/>
            </a:pPr>
            <a:r>
              <a:rPr lang="en-US" sz="4000" dirty="0">
                <a:latin typeface="Arial" pitchFamily="34" charset="0"/>
                <a:cs typeface="Arial" pitchFamily="34" charset="0"/>
              </a:rPr>
              <a:t>Applying the coating</a:t>
            </a:r>
          </a:p>
          <a:p>
            <a:pPr eaLnBrk="1" hangingPunct="1">
              <a:defRPr/>
            </a:pPr>
            <a:endParaRPr lang="en-US" sz="800" dirty="0">
              <a:latin typeface="Arial" pitchFamily="34" charset="0"/>
              <a:cs typeface="Arial" pitchFamily="34" charset="0"/>
            </a:endParaRPr>
          </a:p>
          <a:p>
            <a:pPr eaLnBrk="1" hangingPunct="1">
              <a:defRPr/>
            </a:pPr>
            <a:r>
              <a:rPr lang="en-US" sz="4000" dirty="0">
                <a:latin typeface="Arial" pitchFamily="34" charset="0"/>
                <a:cs typeface="Arial" pitchFamily="34" charset="0"/>
              </a:rPr>
              <a:t>Drying the coating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sz="quarter"/>
          </p:nvPr>
        </p:nvSpPr>
        <p:spPr/>
        <p:txBody>
          <a:bodyPr/>
          <a:lstStyle/>
          <a:p>
            <a:pPr eaLnBrk="1" hangingPunct="1">
              <a:defRPr/>
            </a:pPr>
            <a:r>
              <a:rPr lang="en-US" dirty="0">
                <a:solidFill>
                  <a:schemeClr val="tx1"/>
                </a:solidFill>
              </a:rPr>
              <a:t>Coating Pump Manufacturers</a:t>
            </a:r>
          </a:p>
        </p:txBody>
      </p:sp>
      <p:pic>
        <p:nvPicPr>
          <p:cNvPr id="19459" name="Picture 3" descr="Tresu coating pump"/>
          <p:cNvPicPr>
            <a:picLocks noGrp="1" noChangeAspect="1" noChangeArrowheads="1"/>
          </p:cNvPicPr>
          <p:nvPr>
            <p:ph sz="quarter" idx="1"/>
          </p:nvPr>
        </p:nvPicPr>
        <p:blipFill>
          <a:blip r:embed="rId2" cstate="print"/>
          <a:srcRect/>
          <a:stretch>
            <a:fillRect/>
          </a:stretch>
        </p:blipFill>
        <p:spPr>
          <a:xfrm>
            <a:off x="6888163" y="1601788"/>
            <a:ext cx="1268412" cy="1919287"/>
          </a:xfrm>
          <a:noFill/>
        </p:spPr>
      </p:pic>
      <p:pic>
        <p:nvPicPr>
          <p:cNvPr id="19460" name="Picture 4" descr="PA310031"/>
          <p:cNvPicPr>
            <a:picLocks noGrp="1" noChangeAspect="1" noChangeArrowheads="1"/>
          </p:cNvPicPr>
          <p:nvPr>
            <p:ph sz="quarter" idx="2"/>
          </p:nvPr>
        </p:nvPicPr>
        <p:blipFill>
          <a:blip r:embed="rId3" cstate="print"/>
          <a:srcRect/>
          <a:stretch>
            <a:fillRect/>
          </a:stretch>
        </p:blipFill>
        <p:spPr>
          <a:xfrm>
            <a:off x="304800" y="1600200"/>
            <a:ext cx="2209800" cy="1657350"/>
          </a:xfrm>
          <a:noFill/>
        </p:spPr>
      </p:pic>
      <p:pic>
        <p:nvPicPr>
          <p:cNvPr id="19461" name="Picture 9" descr="alpha_v_04"/>
          <p:cNvPicPr>
            <a:picLocks noGrp="1" noChangeAspect="1" noChangeArrowheads="1"/>
          </p:cNvPicPr>
          <p:nvPr>
            <p:ph sz="quarter" idx="3"/>
          </p:nvPr>
        </p:nvPicPr>
        <p:blipFill>
          <a:blip r:embed="rId4" cstate="print"/>
          <a:srcRect/>
          <a:stretch>
            <a:fillRect/>
          </a:stretch>
        </p:blipFill>
        <p:spPr>
          <a:xfrm>
            <a:off x="3736975" y="1601788"/>
            <a:ext cx="1905000" cy="1919287"/>
          </a:xfrm>
          <a:noFill/>
        </p:spPr>
      </p:pic>
      <p:sp>
        <p:nvSpPr>
          <p:cNvPr id="19462" name="Text Box 5"/>
          <p:cNvSpPr txBox="1">
            <a:spLocks noChangeArrowheads="1"/>
          </p:cNvSpPr>
          <p:nvPr/>
        </p:nvSpPr>
        <p:spPr bwMode="auto">
          <a:xfrm>
            <a:off x="381000" y="1219200"/>
            <a:ext cx="1828800" cy="366713"/>
          </a:xfrm>
          <a:prstGeom prst="rect">
            <a:avLst/>
          </a:prstGeom>
          <a:noFill/>
          <a:ln w="9525">
            <a:noFill/>
            <a:miter lim="800000"/>
            <a:headEnd/>
            <a:tailEnd/>
          </a:ln>
        </p:spPr>
        <p:txBody>
          <a:bodyPr>
            <a:spAutoFit/>
          </a:bodyPr>
          <a:lstStyle/>
          <a:p>
            <a:pPr>
              <a:spcBef>
                <a:spcPct val="50000"/>
              </a:spcBef>
            </a:pPr>
            <a:r>
              <a:rPr lang="en-US">
                <a:latin typeface="Arial" charset="0"/>
              </a:rPr>
              <a:t>Harris &amp; Bruno</a:t>
            </a:r>
          </a:p>
        </p:txBody>
      </p:sp>
      <p:sp>
        <p:nvSpPr>
          <p:cNvPr id="19463" name="Text Box 6"/>
          <p:cNvSpPr txBox="1">
            <a:spLocks noChangeArrowheads="1"/>
          </p:cNvSpPr>
          <p:nvPr/>
        </p:nvSpPr>
        <p:spPr bwMode="auto">
          <a:xfrm>
            <a:off x="6705600" y="1219200"/>
            <a:ext cx="1828800" cy="366713"/>
          </a:xfrm>
          <a:prstGeom prst="rect">
            <a:avLst/>
          </a:prstGeom>
          <a:noFill/>
          <a:ln w="9525">
            <a:noFill/>
            <a:miter lim="800000"/>
            <a:headEnd/>
            <a:tailEnd/>
          </a:ln>
        </p:spPr>
        <p:txBody>
          <a:bodyPr>
            <a:spAutoFit/>
          </a:bodyPr>
          <a:lstStyle/>
          <a:p>
            <a:pPr>
              <a:spcBef>
                <a:spcPct val="50000"/>
              </a:spcBef>
            </a:pPr>
            <a:r>
              <a:rPr lang="en-US">
                <a:latin typeface="Arial" charset="0"/>
              </a:rPr>
              <a:t>Tresu Royse</a:t>
            </a:r>
          </a:p>
        </p:txBody>
      </p:sp>
      <p:sp>
        <p:nvSpPr>
          <p:cNvPr id="19464" name="Text Box 7"/>
          <p:cNvSpPr txBox="1">
            <a:spLocks noChangeArrowheads="1"/>
          </p:cNvSpPr>
          <p:nvPr/>
        </p:nvSpPr>
        <p:spPr bwMode="auto">
          <a:xfrm>
            <a:off x="4114800" y="1233488"/>
            <a:ext cx="1828800" cy="366712"/>
          </a:xfrm>
          <a:prstGeom prst="rect">
            <a:avLst/>
          </a:prstGeom>
          <a:noFill/>
          <a:ln w="9525">
            <a:noFill/>
            <a:miter lim="800000"/>
            <a:headEnd/>
            <a:tailEnd/>
          </a:ln>
        </p:spPr>
        <p:txBody>
          <a:bodyPr>
            <a:spAutoFit/>
          </a:bodyPr>
          <a:lstStyle/>
          <a:p>
            <a:pPr>
              <a:spcBef>
                <a:spcPct val="50000"/>
              </a:spcBef>
            </a:pPr>
            <a:r>
              <a:rPr lang="en-US">
                <a:latin typeface="Arial" charset="0"/>
              </a:rPr>
              <a:t>Technotrans</a:t>
            </a:r>
          </a:p>
        </p:txBody>
      </p:sp>
      <p:sp>
        <p:nvSpPr>
          <p:cNvPr id="19465" name="Text Box 8"/>
          <p:cNvSpPr txBox="1">
            <a:spLocks noChangeArrowheads="1"/>
          </p:cNvSpPr>
          <p:nvPr/>
        </p:nvSpPr>
        <p:spPr bwMode="auto">
          <a:xfrm>
            <a:off x="1828800" y="3657600"/>
            <a:ext cx="1828800" cy="366713"/>
          </a:xfrm>
          <a:prstGeom prst="rect">
            <a:avLst/>
          </a:prstGeom>
          <a:noFill/>
          <a:ln w="9525">
            <a:noFill/>
            <a:miter lim="800000"/>
            <a:headEnd/>
            <a:tailEnd/>
          </a:ln>
        </p:spPr>
        <p:txBody>
          <a:bodyPr>
            <a:spAutoFit/>
          </a:bodyPr>
          <a:lstStyle/>
          <a:p>
            <a:pPr>
              <a:spcBef>
                <a:spcPct val="50000"/>
              </a:spcBef>
            </a:pPr>
            <a:r>
              <a:rPr lang="en-US">
                <a:latin typeface="Arial" charset="0"/>
              </a:rPr>
              <a:t>Warren Rupp</a:t>
            </a:r>
          </a:p>
        </p:txBody>
      </p:sp>
      <p:pic>
        <p:nvPicPr>
          <p:cNvPr id="19466" name="Picture 10" descr="SB1%20with%20icons%20for%20web"/>
          <p:cNvPicPr>
            <a:picLocks noChangeAspect="1" noChangeArrowheads="1"/>
          </p:cNvPicPr>
          <p:nvPr/>
        </p:nvPicPr>
        <p:blipFill>
          <a:blip r:embed="rId5" cstate="print">
            <a:clrChange>
              <a:clrFrom>
                <a:srgbClr val="FFFFFF"/>
              </a:clrFrom>
              <a:clrTo>
                <a:srgbClr val="FFFFFF">
                  <a:alpha val="0"/>
                </a:srgbClr>
              </a:clrTo>
            </a:clrChange>
          </a:blip>
          <a:srcRect t="8000" r="41667" b="12000"/>
          <a:stretch>
            <a:fillRect/>
          </a:stretch>
        </p:blipFill>
        <p:spPr bwMode="auto">
          <a:xfrm>
            <a:off x="2209800" y="3810000"/>
            <a:ext cx="2265363" cy="2590800"/>
          </a:xfrm>
          <a:prstGeom prst="rect">
            <a:avLst/>
          </a:prstGeom>
          <a:noFill/>
          <a:ln w="9525">
            <a:noFill/>
            <a:miter lim="800000"/>
            <a:headEnd/>
            <a:tailEnd/>
          </a:ln>
        </p:spPr>
      </p:pic>
      <p:pic>
        <p:nvPicPr>
          <p:cNvPr id="19467" name="Picture 11" descr="2_nonmet"/>
          <p:cNvPicPr>
            <a:picLocks noChangeAspect="1" noChangeArrowheads="1"/>
          </p:cNvPicPr>
          <p:nvPr/>
        </p:nvPicPr>
        <p:blipFill>
          <a:blip r:embed="rId6" cstate="print">
            <a:clrChange>
              <a:clrFrom>
                <a:srgbClr val="FDF8FE"/>
              </a:clrFrom>
              <a:clrTo>
                <a:srgbClr val="FDF8FE">
                  <a:alpha val="0"/>
                </a:srgbClr>
              </a:clrTo>
            </a:clrChange>
          </a:blip>
          <a:srcRect/>
          <a:stretch>
            <a:fillRect/>
          </a:stretch>
        </p:blipFill>
        <p:spPr bwMode="auto">
          <a:xfrm>
            <a:off x="5943600" y="4114800"/>
            <a:ext cx="1617663" cy="2038350"/>
          </a:xfrm>
          <a:prstGeom prst="rect">
            <a:avLst/>
          </a:prstGeom>
          <a:noFill/>
          <a:ln w="9525">
            <a:noFill/>
            <a:miter lim="800000"/>
            <a:headEnd/>
            <a:tailEnd/>
          </a:ln>
        </p:spPr>
      </p:pic>
      <p:sp>
        <p:nvSpPr>
          <p:cNvPr id="19468" name="Text Box 12"/>
          <p:cNvSpPr txBox="1">
            <a:spLocks noChangeArrowheads="1"/>
          </p:cNvSpPr>
          <p:nvPr/>
        </p:nvSpPr>
        <p:spPr bwMode="auto">
          <a:xfrm>
            <a:off x="5562600" y="3810000"/>
            <a:ext cx="1828800" cy="366713"/>
          </a:xfrm>
          <a:prstGeom prst="rect">
            <a:avLst/>
          </a:prstGeom>
          <a:noFill/>
          <a:ln w="9525">
            <a:noFill/>
            <a:miter lim="800000"/>
            <a:headEnd/>
            <a:tailEnd/>
          </a:ln>
        </p:spPr>
        <p:txBody>
          <a:bodyPr>
            <a:spAutoFit/>
          </a:bodyPr>
          <a:lstStyle/>
          <a:p>
            <a:pPr>
              <a:spcBef>
                <a:spcPct val="50000"/>
              </a:spcBef>
            </a:pPr>
            <a:r>
              <a:rPr lang="en-US">
                <a:latin typeface="Arial" charset="0"/>
              </a:rPr>
              <a:t>Aero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p:nvPr>
        </p:nvSpPr>
        <p:spPr/>
        <p:txBody>
          <a:bodyPr/>
          <a:lstStyle/>
          <a:p>
            <a:pPr eaLnBrk="1" hangingPunct="1">
              <a:defRPr/>
            </a:pPr>
            <a:r>
              <a:rPr lang="en-US" dirty="0">
                <a:solidFill>
                  <a:schemeClr val="tx1"/>
                </a:solidFill>
              </a:rPr>
              <a:t>Coating Pump Types</a:t>
            </a:r>
          </a:p>
        </p:txBody>
      </p:sp>
      <p:pic>
        <p:nvPicPr>
          <p:cNvPr id="20483" name="Picture 3" descr="Rupp coater pump1"/>
          <p:cNvPicPr>
            <a:picLocks noGrp="1" noChangeAspect="1" noChangeArrowheads="1"/>
          </p:cNvPicPr>
          <p:nvPr>
            <p:ph sz="half" idx="1"/>
          </p:nvPr>
        </p:nvPicPr>
        <p:blipFill>
          <a:blip r:embed="rId2" cstate="print"/>
          <a:srcRect/>
          <a:stretch>
            <a:fillRect/>
          </a:stretch>
        </p:blipFill>
        <p:spPr>
          <a:xfrm>
            <a:off x="2667000" y="4572000"/>
            <a:ext cx="3200400" cy="2057400"/>
          </a:xfrm>
          <a:noFill/>
        </p:spPr>
      </p:pic>
      <p:sp>
        <p:nvSpPr>
          <p:cNvPr id="611332" name="Rectangle 4"/>
          <p:cNvSpPr>
            <a:spLocks noChangeArrowheads="1"/>
          </p:cNvSpPr>
          <p:nvPr/>
        </p:nvSpPr>
        <p:spPr bwMode="auto">
          <a:xfrm>
            <a:off x="152400" y="1447800"/>
            <a:ext cx="5715000" cy="4038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80000"/>
              <a:buFont typeface="Wingdings" pitchFamily="2" charset="2"/>
              <a:buChar char="l"/>
              <a:defRPr/>
            </a:pPr>
            <a:r>
              <a:rPr lang="en-US" sz="3600" dirty="0">
                <a:effectLst>
                  <a:outerShdw blurRad="38100" dist="38100" dir="2700000" algn="tl">
                    <a:srgbClr val="000000"/>
                  </a:outerShdw>
                </a:effectLst>
                <a:latin typeface="Tahoma" pitchFamily="34" charset="0"/>
              </a:rPr>
              <a:t>Double Diaphragm Pump</a:t>
            </a:r>
          </a:p>
          <a:p>
            <a:pPr marL="742950" lvl="1" indent="-285750" eaLnBrk="1" hangingPunct="1">
              <a:spcBef>
                <a:spcPct val="20000"/>
              </a:spcBef>
              <a:buClr>
                <a:schemeClr val="folHlink"/>
              </a:buClr>
              <a:buSzPct val="80000"/>
              <a:buFont typeface="Wingdings" pitchFamily="2" charset="2"/>
              <a:buChar char="l"/>
              <a:defRPr/>
            </a:pPr>
            <a:r>
              <a:rPr lang="en-US" sz="2400" dirty="0">
                <a:effectLst>
                  <a:outerShdw blurRad="38100" dist="38100" dir="2700000" algn="tl">
                    <a:srgbClr val="000000"/>
                  </a:outerShdw>
                </a:effectLst>
                <a:latin typeface="Tahoma" pitchFamily="34" charset="0"/>
              </a:rPr>
              <a:t>Most popular and very reliable</a:t>
            </a:r>
          </a:p>
          <a:p>
            <a:pPr marL="742950" lvl="1" indent="-285750" eaLnBrk="1" hangingPunct="1">
              <a:spcBef>
                <a:spcPct val="20000"/>
              </a:spcBef>
              <a:buClr>
                <a:schemeClr val="folHlink"/>
              </a:buClr>
              <a:buSzPct val="80000"/>
              <a:buFont typeface="Wingdings" pitchFamily="2" charset="2"/>
              <a:buChar char="l"/>
              <a:defRPr/>
            </a:pPr>
            <a:r>
              <a:rPr lang="en-US" sz="2400" dirty="0">
                <a:effectLst>
                  <a:outerShdw blurRad="38100" dist="38100" dir="2700000" algn="tl">
                    <a:srgbClr val="000000"/>
                  </a:outerShdw>
                </a:effectLst>
                <a:latin typeface="Tahoma" pitchFamily="34" charset="0"/>
              </a:rPr>
              <a:t>Excellent suction/pressure ratio</a:t>
            </a:r>
          </a:p>
          <a:p>
            <a:pPr marL="742950" lvl="1" indent="-285750" eaLnBrk="1" hangingPunct="1">
              <a:spcBef>
                <a:spcPct val="20000"/>
              </a:spcBef>
              <a:buClr>
                <a:schemeClr val="folHlink"/>
              </a:buClr>
              <a:buSzPct val="80000"/>
              <a:buFont typeface="Wingdings" pitchFamily="2" charset="2"/>
              <a:buChar char="l"/>
              <a:defRPr/>
            </a:pPr>
            <a:r>
              <a:rPr lang="en-US" sz="2400" dirty="0">
                <a:effectLst>
                  <a:outerShdw blurRad="38100" dist="38100" dir="2700000" algn="tl">
                    <a:srgbClr val="000000"/>
                  </a:outerShdw>
                </a:effectLst>
                <a:latin typeface="Tahoma" pitchFamily="34" charset="0"/>
              </a:rPr>
              <a:t>2~5 year life</a:t>
            </a:r>
          </a:p>
          <a:p>
            <a:pPr marL="742950" lvl="1" indent="-285750" eaLnBrk="1" hangingPunct="1">
              <a:spcBef>
                <a:spcPct val="20000"/>
              </a:spcBef>
              <a:buClr>
                <a:schemeClr val="folHlink"/>
              </a:buClr>
              <a:buSzPct val="80000"/>
              <a:buFont typeface="Wingdings" pitchFamily="2" charset="2"/>
              <a:buChar char="l"/>
              <a:defRPr/>
            </a:pPr>
            <a:r>
              <a:rPr lang="en-US" sz="2400" dirty="0">
                <a:effectLst>
                  <a:outerShdw blurRad="38100" dist="38100" dir="2700000" algn="tl">
                    <a:srgbClr val="000000"/>
                  </a:outerShdw>
                </a:effectLst>
                <a:latin typeface="Tahoma" pitchFamily="34" charset="0"/>
              </a:rPr>
              <a:t>Relatively inexpensive</a:t>
            </a:r>
          </a:p>
          <a:p>
            <a:pPr marL="742950" lvl="1" indent="-285750" eaLnBrk="1" hangingPunct="1">
              <a:spcBef>
                <a:spcPct val="20000"/>
              </a:spcBef>
              <a:buClr>
                <a:schemeClr val="folHlink"/>
              </a:buClr>
              <a:buSzPct val="80000"/>
              <a:buFont typeface="Wingdings" pitchFamily="2" charset="2"/>
              <a:buChar char="l"/>
              <a:defRPr/>
            </a:pPr>
            <a:r>
              <a:rPr lang="en-US" sz="2400" dirty="0">
                <a:solidFill>
                  <a:srgbClr val="FF0000"/>
                </a:solidFill>
                <a:effectLst>
                  <a:outerShdw blurRad="38100" dist="38100" dir="2700000" algn="tl">
                    <a:srgbClr val="000000"/>
                  </a:outerShdw>
                </a:effectLst>
                <a:latin typeface="Tahoma" pitchFamily="34" charset="0"/>
              </a:rPr>
              <a:t>UV applications requires special                        wetted end parts</a:t>
            </a:r>
          </a:p>
        </p:txBody>
      </p:sp>
      <p:pic>
        <p:nvPicPr>
          <p:cNvPr id="20485" name="Picture 5" descr="dbld18fr"/>
          <p:cNvPicPr>
            <a:picLocks noChangeAspect="1" noChangeArrowheads="1" noCrop="1"/>
          </p:cNvPicPr>
          <p:nvPr/>
        </p:nvPicPr>
        <p:blipFill>
          <a:blip r:embed="rId3" cstate="print"/>
          <a:srcRect/>
          <a:stretch>
            <a:fillRect/>
          </a:stretch>
        </p:blipFill>
        <p:spPr bwMode="auto">
          <a:xfrm>
            <a:off x="5867400" y="1600200"/>
            <a:ext cx="2895600" cy="32004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p:cNvSpPr txBox="1">
            <a:spLocks noChangeArrowheads="1"/>
          </p:cNvSpPr>
          <p:nvPr/>
        </p:nvSpPr>
        <p:spPr bwMode="auto">
          <a:xfrm>
            <a:off x="2057400" y="152400"/>
            <a:ext cx="5257800" cy="1631950"/>
          </a:xfrm>
          <a:prstGeom prst="rect">
            <a:avLst/>
          </a:prstGeom>
          <a:noFill/>
          <a:ln w="9525">
            <a:noFill/>
            <a:miter lim="800000"/>
            <a:headEnd/>
            <a:tailEnd/>
          </a:ln>
        </p:spPr>
        <p:txBody>
          <a:bodyPr>
            <a:spAutoFit/>
          </a:bodyPr>
          <a:lstStyle/>
          <a:p>
            <a:pPr algn="ctr">
              <a:spcBef>
                <a:spcPct val="50000"/>
              </a:spcBef>
            </a:pPr>
            <a:r>
              <a:rPr lang="en-US" sz="2800" b="1" i="1">
                <a:latin typeface="Arial" charset="0"/>
              </a:rPr>
              <a:t>Kustom Group</a:t>
            </a:r>
            <a:r>
              <a:rPr lang="en-US" sz="2400">
                <a:latin typeface="Arial" charset="0"/>
              </a:rPr>
              <a:t> </a:t>
            </a:r>
          </a:p>
          <a:p>
            <a:pPr algn="ctr">
              <a:spcBef>
                <a:spcPct val="50000"/>
              </a:spcBef>
            </a:pPr>
            <a:r>
              <a:rPr lang="en-US" sz="2400" i="1">
                <a:latin typeface="Arial" charset="0"/>
              </a:rPr>
              <a:t>Corporate Headquarters</a:t>
            </a:r>
          </a:p>
          <a:p>
            <a:pPr algn="ctr">
              <a:spcBef>
                <a:spcPct val="50000"/>
              </a:spcBef>
            </a:pPr>
            <a:r>
              <a:rPr lang="en-US" sz="2400" i="1">
                <a:latin typeface="Arial" charset="0"/>
              </a:rPr>
              <a:t>Richwood, Kentucky</a:t>
            </a:r>
          </a:p>
        </p:txBody>
      </p:sp>
      <p:pic>
        <p:nvPicPr>
          <p:cNvPr id="9219" name="Picture 4"/>
          <p:cNvPicPr>
            <a:picLocks noChangeAspect="1" noChangeArrowheads="1"/>
          </p:cNvPicPr>
          <p:nvPr/>
        </p:nvPicPr>
        <p:blipFill>
          <a:blip r:embed="rId3" cstate="print"/>
          <a:srcRect/>
          <a:stretch>
            <a:fillRect/>
          </a:stretch>
        </p:blipFill>
        <p:spPr bwMode="auto">
          <a:xfrm>
            <a:off x="0" y="1981200"/>
            <a:ext cx="9144000" cy="48768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p:txBody>
          <a:bodyPr/>
          <a:lstStyle/>
          <a:p>
            <a:pPr eaLnBrk="1" hangingPunct="1">
              <a:defRPr/>
            </a:pPr>
            <a:r>
              <a:rPr lang="en-US" dirty="0">
                <a:solidFill>
                  <a:schemeClr val="tx1"/>
                </a:solidFill>
              </a:rPr>
              <a:t>Coating Pump Types</a:t>
            </a:r>
          </a:p>
        </p:txBody>
      </p:sp>
      <p:pic>
        <p:nvPicPr>
          <p:cNvPr id="21507" name="Picture 5" descr="0105WMBpump"/>
          <p:cNvPicPr>
            <a:picLocks noGrp="1" noChangeAspect="1" noChangeArrowheads="1"/>
          </p:cNvPicPr>
          <p:nvPr>
            <p:ph sz="half" idx="1"/>
          </p:nvPr>
        </p:nvPicPr>
        <p:blipFill>
          <a:blip r:embed="rId2" cstate="print"/>
          <a:srcRect/>
          <a:stretch>
            <a:fillRect/>
          </a:stretch>
        </p:blipFill>
        <p:spPr>
          <a:xfrm>
            <a:off x="5791200" y="1752600"/>
            <a:ext cx="2590800" cy="1754188"/>
          </a:xfrm>
          <a:noFill/>
        </p:spPr>
      </p:pic>
      <p:sp>
        <p:nvSpPr>
          <p:cNvPr id="612355" name="Rectangle 3"/>
          <p:cNvSpPr>
            <a:spLocks noChangeArrowheads="1"/>
          </p:cNvSpPr>
          <p:nvPr/>
        </p:nvSpPr>
        <p:spPr bwMode="auto">
          <a:xfrm>
            <a:off x="152400" y="1676400"/>
            <a:ext cx="4953000" cy="46482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80000"/>
              <a:buFont typeface="Wingdings" pitchFamily="2" charset="2"/>
              <a:buChar char="l"/>
              <a:defRPr/>
            </a:pPr>
            <a:r>
              <a:rPr lang="en-US" sz="3600" dirty="0">
                <a:effectLst>
                  <a:outerShdw blurRad="38100" dist="38100" dir="2700000" algn="tl">
                    <a:srgbClr val="000000"/>
                  </a:outerShdw>
                </a:effectLst>
                <a:latin typeface="Tahoma" pitchFamily="34" charset="0"/>
              </a:rPr>
              <a:t>Peristaltic Pump </a:t>
            </a:r>
          </a:p>
          <a:p>
            <a:pPr marL="800100" lvl="1" indent="-342900" eaLnBrk="1" hangingPunct="1">
              <a:spcBef>
                <a:spcPct val="20000"/>
              </a:spcBef>
              <a:buClr>
                <a:schemeClr val="hlink"/>
              </a:buClr>
              <a:buSzPct val="80000"/>
              <a:buFont typeface="Wingdings" pitchFamily="2" charset="2"/>
              <a:buChar char="l"/>
              <a:defRPr/>
            </a:pPr>
            <a:r>
              <a:rPr lang="en-US" sz="2400" dirty="0">
                <a:effectLst>
                  <a:outerShdw blurRad="38100" dist="38100" dir="2700000" algn="tl">
                    <a:srgbClr val="000000"/>
                  </a:outerShdw>
                </a:effectLst>
                <a:latin typeface="Tahoma" pitchFamily="34" charset="0"/>
              </a:rPr>
              <a:t>“Heart Lung” pump</a:t>
            </a:r>
          </a:p>
          <a:p>
            <a:pPr marL="800100" lvl="1" indent="-342900" eaLnBrk="1" hangingPunct="1">
              <a:spcBef>
                <a:spcPct val="20000"/>
              </a:spcBef>
              <a:buClr>
                <a:schemeClr val="hlink"/>
              </a:buClr>
              <a:buSzPct val="80000"/>
              <a:buFont typeface="Wingdings" pitchFamily="2" charset="2"/>
              <a:buChar char="l"/>
              <a:defRPr/>
            </a:pPr>
            <a:r>
              <a:rPr lang="en-US" sz="2400" dirty="0">
                <a:effectLst>
                  <a:outerShdw blurRad="38100" dist="38100" dir="2700000" algn="tl">
                    <a:srgbClr val="000000"/>
                  </a:outerShdw>
                </a:effectLst>
                <a:latin typeface="Tahoma" pitchFamily="34" charset="0"/>
              </a:rPr>
              <a:t>Quick AQ/UV changeover</a:t>
            </a:r>
          </a:p>
          <a:p>
            <a:pPr marL="800100" lvl="1" indent="-342900" eaLnBrk="1" hangingPunct="1">
              <a:spcBef>
                <a:spcPct val="20000"/>
              </a:spcBef>
              <a:buClr>
                <a:schemeClr val="hlink"/>
              </a:buClr>
              <a:buSzPct val="80000"/>
              <a:buFont typeface="Wingdings" pitchFamily="2" charset="2"/>
              <a:buChar char="l"/>
              <a:defRPr/>
            </a:pPr>
            <a:r>
              <a:rPr lang="en-US" sz="2400" dirty="0">
                <a:effectLst>
                  <a:outerShdw blurRad="38100" dist="38100" dir="2700000" algn="tl">
                    <a:srgbClr val="000000"/>
                  </a:outerShdw>
                </a:effectLst>
                <a:latin typeface="Tahoma" pitchFamily="34" charset="0"/>
              </a:rPr>
              <a:t>Few parts to wear</a:t>
            </a:r>
          </a:p>
          <a:p>
            <a:pPr marL="800100" lvl="1" indent="-342900" eaLnBrk="1" hangingPunct="1">
              <a:spcBef>
                <a:spcPct val="20000"/>
              </a:spcBef>
              <a:buClr>
                <a:schemeClr val="hlink"/>
              </a:buClr>
              <a:buSzPct val="80000"/>
              <a:buFont typeface="Wingdings" pitchFamily="2" charset="2"/>
              <a:buChar char="l"/>
              <a:defRPr/>
            </a:pPr>
            <a:r>
              <a:rPr lang="en-US" sz="2400" dirty="0">
                <a:effectLst>
                  <a:outerShdw blurRad="38100" dist="38100" dir="2700000" algn="tl">
                    <a:srgbClr val="000000"/>
                  </a:outerShdw>
                </a:effectLst>
                <a:latin typeface="Tahoma" pitchFamily="34" charset="0"/>
              </a:rPr>
              <a:t>Good UV pump non anilox</a:t>
            </a:r>
          </a:p>
          <a:p>
            <a:pPr marL="800100" lvl="1" indent="-342900" eaLnBrk="1" hangingPunct="1">
              <a:spcBef>
                <a:spcPct val="20000"/>
              </a:spcBef>
              <a:buClr>
                <a:srgbClr val="FF0000"/>
              </a:buClr>
              <a:buSzPct val="80000"/>
              <a:buFont typeface="Wingdings" pitchFamily="2" charset="2"/>
              <a:buChar char="l"/>
              <a:defRPr/>
            </a:pPr>
            <a:r>
              <a:rPr lang="en-US" sz="2400" dirty="0">
                <a:solidFill>
                  <a:srgbClr val="FF0000"/>
                </a:solidFill>
                <a:effectLst>
                  <a:outerShdw blurRad="38100" dist="38100" dir="2700000" algn="tl">
                    <a:srgbClr val="000000"/>
                  </a:outerShdw>
                </a:effectLst>
                <a:latin typeface="Tahoma" pitchFamily="34" charset="0"/>
              </a:rPr>
              <a:t>AQ can develop flow issues because of slower flow rates</a:t>
            </a:r>
          </a:p>
          <a:p>
            <a:pPr marL="800100" lvl="1" indent="-342900" eaLnBrk="1" hangingPunct="1">
              <a:spcBef>
                <a:spcPct val="20000"/>
              </a:spcBef>
              <a:buClr>
                <a:srgbClr val="FF0000"/>
              </a:buClr>
              <a:buSzPct val="80000"/>
              <a:buFont typeface="Wingdings" pitchFamily="2" charset="2"/>
              <a:buChar char="l"/>
              <a:defRPr/>
            </a:pPr>
            <a:r>
              <a:rPr lang="en-US" sz="2400" dirty="0">
                <a:solidFill>
                  <a:srgbClr val="FF0000"/>
                </a:solidFill>
                <a:effectLst>
                  <a:outerShdw blurRad="38100" dist="38100" dir="2700000" algn="tl">
                    <a:srgbClr val="000000"/>
                  </a:outerShdw>
                </a:effectLst>
                <a:latin typeface="Tahoma" pitchFamily="34" charset="0"/>
              </a:rPr>
              <a:t>Two pumps may be needed for feed/return setup</a:t>
            </a:r>
          </a:p>
          <a:p>
            <a:pPr marL="342900" indent="-342900" eaLnBrk="1" hangingPunct="1">
              <a:spcBef>
                <a:spcPct val="20000"/>
              </a:spcBef>
              <a:buClr>
                <a:schemeClr val="hlink"/>
              </a:buClr>
              <a:buSzPct val="80000"/>
              <a:buFont typeface="Wingdings" pitchFamily="2" charset="2"/>
              <a:buChar char="l"/>
              <a:defRPr/>
            </a:pPr>
            <a:endParaRPr lang="en-US" sz="2400" dirty="0">
              <a:solidFill>
                <a:srgbClr val="FF6600"/>
              </a:solidFill>
              <a:effectLst>
                <a:outerShdw blurRad="38100" dist="38100" dir="2700000" algn="tl">
                  <a:srgbClr val="000000"/>
                </a:outerShdw>
              </a:effectLst>
              <a:latin typeface="Tahoma" pitchFamily="34" charset="0"/>
            </a:endParaRPr>
          </a:p>
          <a:p>
            <a:pPr marL="342900" indent="-342900" eaLnBrk="1" hangingPunct="1">
              <a:spcBef>
                <a:spcPct val="20000"/>
              </a:spcBef>
              <a:buClr>
                <a:schemeClr val="hlink"/>
              </a:buClr>
              <a:buSzPct val="80000"/>
              <a:buFont typeface="Wingdings" pitchFamily="2" charset="2"/>
              <a:buChar char="l"/>
              <a:defRPr/>
            </a:pPr>
            <a:endParaRPr lang="en-US" dirty="0">
              <a:effectLst>
                <a:outerShdw blurRad="38100" dist="38100" dir="2700000" algn="tl">
                  <a:srgbClr val="000000"/>
                </a:outerShdw>
              </a:effectLst>
              <a:latin typeface="Tahoma" pitchFamily="34" charset="0"/>
            </a:endParaRPr>
          </a:p>
        </p:txBody>
      </p:sp>
      <p:pic>
        <p:nvPicPr>
          <p:cNvPr id="21509" name="Picture 4" descr="animperi"/>
          <p:cNvPicPr>
            <a:picLocks noChangeAspect="1" noChangeArrowheads="1" noCrop="1"/>
          </p:cNvPicPr>
          <p:nvPr/>
        </p:nvPicPr>
        <p:blipFill>
          <a:blip r:embed="rId3" cstate="print"/>
          <a:srcRect/>
          <a:stretch>
            <a:fillRect/>
          </a:stretch>
        </p:blipFill>
        <p:spPr bwMode="auto">
          <a:xfrm>
            <a:off x="5029200" y="3657600"/>
            <a:ext cx="3886200" cy="2601913"/>
          </a:xfrm>
          <a:prstGeom prst="rect">
            <a:avLst/>
          </a:prstGeom>
          <a:noFill/>
          <a:ln w="9525">
            <a:noFill/>
            <a:miter lim="800000"/>
            <a:headEnd/>
            <a:tailEnd/>
          </a:ln>
        </p:spPr>
      </p:pic>
      <p:sp>
        <p:nvSpPr>
          <p:cNvPr id="21510" name="Rectangle 6"/>
          <p:cNvSpPr>
            <a:spLocks noChangeArrowheads="1"/>
          </p:cNvSpPr>
          <p:nvPr/>
        </p:nvSpPr>
        <p:spPr bwMode="auto">
          <a:xfrm>
            <a:off x="5791200" y="1371600"/>
            <a:ext cx="2895600" cy="366713"/>
          </a:xfrm>
          <a:prstGeom prst="rect">
            <a:avLst/>
          </a:prstGeom>
          <a:noFill/>
          <a:ln w="9525">
            <a:noFill/>
            <a:miter lim="800000"/>
            <a:headEnd/>
            <a:tailEnd/>
          </a:ln>
        </p:spPr>
        <p:txBody>
          <a:bodyPr anchor="ctr">
            <a:spAutoFit/>
          </a:bodyPr>
          <a:lstStyle/>
          <a:p>
            <a:pPr eaLnBrk="1" hangingPunct="1"/>
            <a:r>
              <a:rPr lang="en-US">
                <a:latin typeface="Arial" charset="0"/>
              </a:rPr>
              <a:t>Watson-Marlow Bredel’s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p:txBody>
          <a:bodyPr/>
          <a:lstStyle/>
          <a:p>
            <a:pPr eaLnBrk="1" hangingPunct="1">
              <a:defRPr/>
            </a:pPr>
            <a:r>
              <a:rPr lang="en-US" dirty="0">
                <a:solidFill>
                  <a:schemeClr val="tx1"/>
                </a:solidFill>
              </a:rPr>
              <a:t>Types of Coaters</a:t>
            </a:r>
          </a:p>
        </p:txBody>
      </p:sp>
      <p:sp>
        <p:nvSpPr>
          <p:cNvPr id="613379" name="Rectangle 3"/>
          <p:cNvSpPr>
            <a:spLocks noChangeArrowheads="1"/>
          </p:cNvSpPr>
          <p:nvPr/>
        </p:nvSpPr>
        <p:spPr bwMode="auto">
          <a:xfrm>
            <a:off x="1524000" y="1600200"/>
            <a:ext cx="6629400" cy="35814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80000"/>
              <a:buFont typeface="Wingdings" pitchFamily="2" charset="2"/>
              <a:buChar char="l"/>
              <a:defRPr/>
            </a:pPr>
            <a:r>
              <a:rPr lang="en-US" sz="4000" dirty="0">
                <a:effectLst>
                  <a:outerShdw blurRad="38100" dist="38100" dir="2700000" algn="tl">
                    <a:srgbClr val="000000"/>
                  </a:outerShdw>
                </a:effectLst>
                <a:latin typeface="Arial" pitchFamily="34" charset="0"/>
                <a:cs typeface="Arial" pitchFamily="34" charset="0"/>
              </a:rPr>
              <a:t>Blanket coater</a:t>
            </a:r>
          </a:p>
          <a:p>
            <a:pPr marL="342900" indent="-342900" eaLnBrk="1" hangingPunct="1">
              <a:spcBef>
                <a:spcPct val="20000"/>
              </a:spcBef>
              <a:buClr>
                <a:schemeClr val="hlink"/>
              </a:buClr>
              <a:buSzPct val="80000"/>
              <a:buFont typeface="Wingdings" pitchFamily="2" charset="2"/>
              <a:buChar char="l"/>
              <a:defRPr/>
            </a:pPr>
            <a:endParaRPr lang="en-US" sz="600" dirty="0">
              <a:effectLst>
                <a:outerShdw blurRad="38100" dist="38100" dir="2700000" algn="tl">
                  <a:srgbClr val="000000"/>
                </a:outerShdw>
              </a:effectLst>
              <a:latin typeface="Arial" pitchFamily="34" charset="0"/>
              <a:cs typeface="Arial" pitchFamily="34" charset="0"/>
            </a:endParaRPr>
          </a:p>
          <a:p>
            <a:pPr marL="342900" indent="-342900" eaLnBrk="1" hangingPunct="1">
              <a:spcBef>
                <a:spcPct val="20000"/>
              </a:spcBef>
              <a:buClr>
                <a:schemeClr val="hlink"/>
              </a:buClr>
              <a:buSzPct val="80000"/>
              <a:buFont typeface="Wingdings" pitchFamily="2" charset="2"/>
              <a:buChar char="l"/>
              <a:defRPr/>
            </a:pPr>
            <a:r>
              <a:rPr lang="en-US" sz="4000" dirty="0">
                <a:effectLst>
                  <a:outerShdw blurRad="38100" dist="38100" dir="2700000" algn="tl">
                    <a:srgbClr val="000000"/>
                  </a:outerShdw>
                </a:effectLst>
                <a:latin typeface="Arial" pitchFamily="34" charset="0"/>
                <a:cs typeface="Arial" pitchFamily="34" charset="0"/>
              </a:rPr>
              <a:t>Anilox coater</a:t>
            </a:r>
          </a:p>
          <a:p>
            <a:pPr marL="342900" indent="-342900" eaLnBrk="1" hangingPunct="1">
              <a:spcBef>
                <a:spcPct val="20000"/>
              </a:spcBef>
              <a:buClr>
                <a:schemeClr val="hlink"/>
              </a:buClr>
              <a:buSzPct val="80000"/>
              <a:buFont typeface="Wingdings" pitchFamily="2" charset="2"/>
              <a:buChar char="l"/>
              <a:defRPr/>
            </a:pPr>
            <a:endParaRPr lang="en-US" sz="600" dirty="0">
              <a:effectLst>
                <a:outerShdw blurRad="38100" dist="38100" dir="2700000" algn="tl">
                  <a:srgbClr val="000000"/>
                </a:outerShdw>
              </a:effectLst>
              <a:latin typeface="Arial" pitchFamily="34" charset="0"/>
              <a:cs typeface="Arial" pitchFamily="34" charset="0"/>
            </a:endParaRPr>
          </a:p>
          <a:p>
            <a:pPr marL="342900" indent="-342900" eaLnBrk="1" hangingPunct="1">
              <a:spcBef>
                <a:spcPct val="20000"/>
              </a:spcBef>
              <a:buClr>
                <a:schemeClr val="hlink"/>
              </a:buClr>
              <a:buSzPct val="80000"/>
              <a:buFont typeface="Wingdings" pitchFamily="2" charset="2"/>
              <a:buChar char="l"/>
              <a:defRPr/>
            </a:pPr>
            <a:r>
              <a:rPr lang="en-US" sz="4000" dirty="0">
                <a:effectLst>
                  <a:outerShdw blurRad="38100" dist="38100" dir="2700000" algn="tl">
                    <a:srgbClr val="000000"/>
                  </a:outerShdw>
                </a:effectLst>
                <a:latin typeface="Arial" pitchFamily="34" charset="0"/>
                <a:cs typeface="Arial" pitchFamily="34" charset="0"/>
              </a:rPr>
              <a:t>2 &amp; 3 roll tower coaters</a:t>
            </a:r>
          </a:p>
          <a:p>
            <a:pPr marL="342900" indent="-342900" eaLnBrk="1" hangingPunct="1">
              <a:spcBef>
                <a:spcPct val="20000"/>
              </a:spcBef>
              <a:buClr>
                <a:schemeClr val="hlink"/>
              </a:buClr>
              <a:buSzPct val="80000"/>
              <a:buFont typeface="Wingdings" pitchFamily="2" charset="2"/>
              <a:buChar char="l"/>
              <a:defRPr/>
            </a:pPr>
            <a:endParaRPr lang="en-US" sz="600" dirty="0">
              <a:effectLst>
                <a:outerShdw blurRad="38100" dist="38100" dir="2700000" algn="tl">
                  <a:srgbClr val="000000"/>
                </a:outerShdw>
              </a:effectLst>
              <a:latin typeface="Arial" pitchFamily="34" charset="0"/>
              <a:cs typeface="Arial" pitchFamily="34" charset="0"/>
            </a:endParaRPr>
          </a:p>
          <a:p>
            <a:pPr marL="342900" indent="-342900" eaLnBrk="1" hangingPunct="1">
              <a:spcBef>
                <a:spcPct val="20000"/>
              </a:spcBef>
              <a:buClr>
                <a:schemeClr val="hlink"/>
              </a:buClr>
              <a:buSzPct val="80000"/>
              <a:buFont typeface="Wingdings" pitchFamily="2" charset="2"/>
              <a:buChar char="l"/>
              <a:defRPr/>
            </a:pPr>
            <a:r>
              <a:rPr lang="en-US" sz="4000" dirty="0">
                <a:effectLst>
                  <a:outerShdw blurRad="38100" dist="38100" dir="2700000" algn="tl">
                    <a:srgbClr val="000000"/>
                  </a:outerShdw>
                </a:effectLst>
                <a:latin typeface="Arial" pitchFamily="34" charset="0"/>
                <a:cs typeface="Arial" pitchFamily="34" charset="0"/>
              </a:rPr>
              <a:t>Enclosed doctor chamber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p:cNvSpPr>
            <a:spLocks noGrp="1" noChangeArrowheads="1"/>
          </p:cNvSpPr>
          <p:nvPr>
            <p:ph type="title"/>
          </p:nvPr>
        </p:nvSpPr>
        <p:spPr>
          <a:xfrm>
            <a:off x="381000" y="152400"/>
            <a:ext cx="8229600" cy="1139825"/>
          </a:xfrm>
        </p:spPr>
        <p:txBody>
          <a:bodyPr/>
          <a:lstStyle/>
          <a:p>
            <a:pPr eaLnBrk="1" hangingPunct="1">
              <a:defRPr/>
            </a:pPr>
            <a:r>
              <a:rPr lang="en-US" dirty="0"/>
              <a:t>Types of coaters</a:t>
            </a:r>
          </a:p>
        </p:txBody>
      </p:sp>
      <p:pic>
        <p:nvPicPr>
          <p:cNvPr id="23555" name="Picture 3" descr="blanket"/>
          <p:cNvPicPr>
            <a:picLocks noGrp="1" noChangeAspect="1" noChangeArrowheads="1"/>
          </p:cNvPicPr>
          <p:nvPr>
            <p:ph sz="half" idx="1"/>
          </p:nvPr>
        </p:nvPicPr>
        <p:blipFill>
          <a:blip r:embed="rId2" cstate="print"/>
          <a:srcRect/>
          <a:stretch>
            <a:fillRect/>
          </a:stretch>
        </p:blipFill>
        <p:spPr>
          <a:xfrm>
            <a:off x="5718175" y="1677988"/>
            <a:ext cx="1919288" cy="1665287"/>
          </a:xfrm>
          <a:noFill/>
        </p:spPr>
      </p:pic>
      <p:pic>
        <p:nvPicPr>
          <p:cNvPr id="23556" name="Picture 6" descr="Perfecting Coating Solution"/>
          <p:cNvPicPr>
            <a:picLocks noGrp="1" noChangeAspect="1" noChangeArrowheads="1"/>
          </p:cNvPicPr>
          <p:nvPr>
            <p:ph sz="quarter" idx="2"/>
          </p:nvPr>
        </p:nvPicPr>
        <p:blipFill>
          <a:blip r:embed="rId3" cstate="print"/>
          <a:srcRect/>
          <a:stretch>
            <a:fillRect/>
          </a:stretch>
        </p:blipFill>
        <p:spPr>
          <a:xfrm>
            <a:off x="5867400" y="3886200"/>
            <a:ext cx="1657350" cy="2189163"/>
          </a:xfrm>
          <a:noFill/>
        </p:spPr>
      </p:pic>
      <p:sp>
        <p:nvSpPr>
          <p:cNvPr id="614404" name="Rectangle 4"/>
          <p:cNvSpPr>
            <a:spLocks noChangeArrowheads="1"/>
          </p:cNvSpPr>
          <p:nvPr/>
        </p:nvSpPr>
        <p:spPr bwMode="auto">
          <a:xfrm>
            <a:off x="304800" y="1371600"/>
            <a:ext cx="5257800" cy="52578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80000"/>
              <a:buFont typeface="Wingdings" pitchFamily="2" charset="2"/>
              <a:buChar char="l"/>
              <a:defRPr/>
            </a:pPr>
            <a:r>
              <a:rPr lang="en-US" sz="3600" dirty="0">
                <a:effectLst>
                  <a:outerShdw blurRad="38100" dist="38100" dir="2700000" algn="tl">
                    <a:srgbClr val="000000"/>
                  </a:outerShdw>
                </a:effectLst>
                <a:latin typeface="Tahoma" pitchFamily="34" charset="0"/>
              </a:rPr>
              <a:t>Blanket Coaters</a:t>
            </a:r>
          </a:p>
          <a:p>
            <a:pPr marL="800100" lvl="1" indent="-342900" eaLnBrk="1" hangingPunct="1">
              <a:spcBef>
                <a:spcPct val="20000"/>
              </a:spcBef>
              <a:buClr>
                <a:schemeClr val="hlink"/>
              </a:buClr>
              <a:buSzPct val="80000"/>
              <a:buFont typeface="Wingdings" pitchFamily="2" charset="2"/>
              <a:buChar char="l"/>
              <a:defRPr/>
            </a:pPr>
            <a:r>
              <a:rPr lang="en-US" sz="2000" dirty="0">
                <a:effectLst>
                  <a:outerShdw blurRad="38100" dist="38100" dir="2700000" algn="tl">
                    <a:srgbClr val="000000"/>
                  </a:outerShdw>
                </a:effectLst>
                <a:latin typeface="Tahoma" pitchFamily="34" charset="0"/>
              </a:rPr>
              <a:t>Two or three roll system</a:t>
            </a:r>
          </a:p>
          <a:p>
            <a:pPr marL="1200150" lvl="2" indent="-285750" eaLnBrk="1" hangingPunct="1">
              <a:spcBef>
                <a:spcPct val="20000"/>
              </a:spcBef>
              <a:buClr>
                <a:schemeClr val="folHlink"/>
              </a:buClr>
              <a:buSzPct val="80000"/>
              <a:buFont typeface="Wingdings" pitchFamily="2" charset="2"/>
              <a:buChar char="l"/>
              <a:defRPr/>
            </a:pPr>
            <a:r>
              <a:rPr lang="en-US" sz="2000" dirty="0">
                <a:solidFill>
                  <a:srgbClr val="FF0000"/>
                </a:solidFill>
                <a:effectLst>
                  <a:outerShdw blurRad="38100" dist="38100" dir="2700000" algn="tl">
                    <a:srgbClr val="000000"/>
                  </a:outerShdw>
                </a:effectLst>
                <a:latin typeface="Tahoma" pitchFamily="34" charset="0"/>
              </a:rPr>
              <a:t>Old technology</a:t>
            </a:r>
          </a:p>
          <a:p>
            <a:pPr marL="1200150" lvl="2" indent="-285750" eaLnBrk="1" hangingPunct="1">
              <a:spcBef>
                <a:spcPct val="20000"/>
              </a:spcBef>
              <a:buClr>
                <a:schemeClr val="folHlink"/>
              </a:buClr>
              <a:buSzPct val="80000"/>
              <a:buFont typeface="Wingdings" pitchFamily="2" charset="2"/>
              <a:buChar char="l"/>
              <a:defRPr/>
            </a:pPr>
            <a:r>
              <a:rPr lang="en-US" sz="2000" dirty="0">
                <a:solidFill>
                  <a:srgbClr val="FF0000"/>
                </a:solidFill>
                <a:effectLst>
                  <a:outerShdw blurRad="38100" dist="38100" dir="2700000" algn="tl">
                    <a:srgbClr val="000000"/>
                  </a:outerShdw>
                </a:effectLst>
                <a:latin typeface="Tahoma" pitchFamily="34" charset="0"/>
              </a:rPr>
              <a:t>Settings difficult</a:t>
            </a:r>
          </a:p>
          <a:p>
            <a:pPr marL="1200150" lvl="2" indent="-285750" eaLnBrk="1" hangingPunct="1">
              <a:spcBef>
                <a:spcPct val="20000"/>
              </a:spcBef>
              <a:buClr>
                <a:schemeClr val="folHlink"/>
              </a:buClr>
              <a:buSzPct val="80000"/>
              <a:buFont typeface="Wingdings" pitchFamily="2" charset="2"/>
              <a:buChar char="l"/>
              <a:defRPr/>
            </a:pPr>
            <a:r>
              <a:rPr lang="en-US" sz="2000" dirty="0">
                <a:solidFill>
                  <a:srgbClr val="FF0000"/>
                </a:solidFill>
                <a:effectLst>
                  <a:outerShdw blurRad="38100" dist="38100" dir="2700000" algn="tl">
                    <a:srgbClr val="000000"/>
                  </a:outerShdw>
                </a:effectLst>
                <a:latin typeface="Tahoma" pitchFamily="34" charset="0"/>
              </a:rPr>
              <a:t>Rubber roller compatibility with coating material </a:t>
            </a:r>
          </a:p>
          <a:p>
            <a:pPr marL="800100" lvl="1" indent="-342900" eaLnBrk="1" hangingPunct="1">
              <a:spcBef>
                <a:spcPct val="20000"/>
              </a:spcBef>
              <a:buClr>
                <a:schemeClr val="hlink"/>
              </a:buClr>
              <a:buSzPct val="80000"/>
              <a:buFont typeface="Wingdings" pitchFamily="2" charset="2"/>
              <a:buChar char="l"/>
              <a:defRPr/>
            </a:pPr>
            <a:r>
              <a:rPr lang="en-US" sz="2000" dirty="0">
                <a:effectLst>
                  <a:outerShdw blurRad="38100" dist="38100" dir="2700000" algn="tl">
                    <a:srgbClr val="000000"/>
                  </a:outerShdw>
                </a:effectLst>
                <a:latin typeface="Tahoma" pitchFamily="34" charset="0"/>
              </a:rPr>
              <a:t>Anilox</a:t>
            </a:r>
          </a:p>
          <a:p>
            <a:pPr marL="1200150" lvl="2" indent="-285750" eaLnBrk="1" hangingPunct="1">
              <a:spcBef>
                <a:spcPct val="20000"/>
              </a:spcBef>
              <a:buClr>
                <a:schemeClr val="folHlink"/>
              </a:buClr>
              <a:buSzPct val="80000"/>
              <a:buFont typeface="Wingdings" pitchFamily="2" charset="2"/>
              <a:buChar char="l"/>
              <a:defRPr/>
            </a:pPr>
            <a:r>
              <a:rPr lang="en-US" sz="2000" dirty="0">
                <a:effectLst>
                  <a:outerShdw blurRad="38100" dist="38100" dir="2700000" algn="tl">
                    <a:srgbClr val="000000"/>
                  </a:outerShdw>
                </a:effectLst>
                <a:latin typeface="Tahoma" pitchFamily="34" charset="0"/>
              </a:rPr>
              <a:t>Better than roll systems</a:t>
            </a:r>
          </a:p>
          <a:p>
            <a:pPr marL="1200150" lvl="2" indent="-285750" eaLnBrk="1" hangingPunct="1">
              <a:spcBef>
                <a:spcPct val="20000"/>
              </a:spcBef>
              <a:buClr>
                <a:schemeClr val="folHlink"/>
              </a:buClr>
              <a:buSzPct val="80000"/>
              <a:buFont typeface="Wingdings" pitchFamily="2" charset="2"/>
              <a:buChar char="l"/>
              <a:defRPr/>
            </a:pPr>
            <a:r>
              <a:rPr lang="en-US" sz="2000" dirty="0">
                <a:solidFill>
                  <a:srgbClr val="FF0000"/>
                </a:solidFill>
                <a:effectLst>
                  <a:outerShdw blurRad="38100" dist="38100" dir="2700000" algn="tl">
                    <a:srgbClr val="000000"/>
                  </a:outerShdw>
                </a:effectLst>
                <a:latin typeface="Tahoma" pitchFamily="34" charset="0"/>
              </a:rPr>
              <a:t>Blanket cleaning tough</a:t>
            </a:r>
          </a:p>
          <a:p>
            <a:pPr marL="1200150" lvl="2" indent="-285750" eaLnBrk="1" hangingPunct="1">
              <a:spcBef>
                <a:spcPct val="20000"/>
              </a:spcBef>
              <a:buClr>
                <a:schemeClr val="folHlink"/>
              </a:buClr>
              <a:buSzPct val="80000"/>
              <a:buFont typeface="Wingdings" pitchFamily="2" charset="2"/>
              <a:buChar char="l"/>
              <a:defRPr/>
            </a:pPr>
            <a:r>
              <a:rPr lang="en-US" sz="2000" dirty="0">
                <a:solidFill>
                  <a:srgbClr val="FF0000"/>
                </a:solidFill>
                <a:effectLst>
                  <a:outerShdw blurRad="38100" dist="38100" dir="2700000" algn="tl">
                    <a:srgbClr val="000000"/>
                  </a:outerShdw>
                </a:effectLst>
                <a:latin typeface="Tahoma" pitchFamily="34" charset="0"/>
              </a:rPr>
              <a:t>Settings difficult</a:t>
            </a:r>
          </a:p>
          <a:p>
            <a:pPr marL="1200150" lvl="2" indent="-285750" eaLnBrk="1" hangingPunct="1">
              <a:spcBef>
                <a:spcPct val="20000"/>
              </a:spcBef>
              <a:buClr>
                <a:schemeClr val="folHlink"/>
              </a:buClr>
              <a:buSzPct val="80000"/>
              <a:buFont typeface="Wingdings" pitchFamily="2" charset="2"/>
              <a:buChar char="l"/>
              <a:defRPr/>
            </a:pPr>
            <a:r>
              <a:rPr lang="en-US" sz="2000" dirty="0">
                <a:solidFill>
                  <a:srgbClr val="FF0000"/>
                </a:solidFill>
                <a:effectLst>
                  <a:outerShdw blurRad="38100" dist="38100" dir="2700000" algn="tl">
                    <a:srgbClr val="000000"/>
                  </a:outerShdw>
                </a:effectLst>
                <a:latin typeface="Tahoma" pitchFamily="34" charset="0"/>
              </a:rPr>
              <a:t>Low BCM anilox needed for mid-press application- 6.5 BCM</a:t>
            </a:r>
          </a:p>
          <a:p>
            <a:pPr marL="342900" indent="-342900" eaLnBrk="1" hangingPunct="1">
              <a:spcBef>
                <a:spcPct val="20000"/>
              </a:spcBef>
              <a:buClr>
                <a:schemeClr val="hlink"/>
              </a:buClr>
              <a:buSzPct val="80000"/>
              <a:buFont typeface="Wingdings" pitchFamily="2" charset="2"/>
              <a:buChar char="l"/>
              <a:defRPr/>
            </a:pPr>
            <a:endParaRPr lang="en-US" sz="2000" dirty="0">
              <a:solidFill>
                <a:srgbClr val="FF0000"/>
              </a:solidFill>
              <a:effectLst>
                <a:outerShdw blurRad="38100" dist="38100" dir="2700000" algn="tl">
                  <a:srgbClr val="000000"/>
                </a:outerShdw>
              </a:effectLst>
              <a:latin typeface="Tahoma" pitchFamily="34" charset="0"/>
            </a:endParaRPr>
          </a:p>
        </p:txBody>
      </p:sp>
      <p:sp>
        <p:nvSpPr>
          <p:cNvPr id="23558" name="Text Box 5"/>
          <p:cNvSpPr txBox="1">
            <a:spLocks noChangeArrowheads="1"/>
          </p:cNvSpPr>
          <p:nvPr/>
        </p:nvSpPr>
        <p:spPr bwMode="auto">
          <a:xfrm>
            <a:off x="5410200" y="1295400"/>
            <a:ext cx="2743200" cy="366713"/>
          </a:xfrm>
          <a:prstGeom prst="rect">
            <a:avLst/>
          </a:prstGeom>
          <a:noFill/>
          <a:ln w="9525">
            <a:noFill/>
            <a:miter lim="800000"/>
            <a:headEnd/>
            <a:tailEnd/>
          </a:ln>
        </p:spPr>
        <p:txBody>
          <a:bodyPr>
            <a:spAutoFit/>
          </a:bodyPr>
          <a:lstStyle/>
          <a:p>
            <a:pPr>
              <a:spcBef>
                <a:spcPct val="50000"/>
              </a:spcBef>
            </a:pPr>
            <a:r>
              <a:rPr lang="en-US" sz="1400">
                <a:latin typeface="Arial" charset="0"/>
              </a:rPr>
              <a:t>Dahlgren Anilox Blanket Coater</a:t>
            </a:r>
            <a:r>
              <a:rPr lang="en-US">
                <a:latin typeface="Arial" charset="0"/>
              </a:rPr>
              <a:t> </a:t>
            </a:r>
          </a:p>
        </p:txBody>
      </p:sp>
      <p:sp>
        <p:nvSpPr>
          <p:cNvPr id="23559" name="Text Box 7"/>
          <p:cNvSpPr txBox="1">
            <a:spLocks noChangeArrowheads="1"/>
          </p:cNvSpPr>
          <p:nvPr/>
        </p:nvSpPr>
        <p:spPr bwMode="auto">
          <a:xfrm>
            <a:off x="5334000" y="3505200"/>
            <a:ext cx="3048000" cy="304800"/>
          </a:xfrm>
          <a:prstGeom prst="rect">
            <a:avLst/>
          </a:prstGeom>
          <a:noFill/>
          <a:ln w="9525">
            <a:noFill/>
            <a:miter lim="800000"/>
            <a:headEnd/>
            <a:tailEnd/>
          </a:ln>
        </p:spPr>
        <p:txBody>
          <a:bodyPr>
            <a:spAutoFit/>
          </a:bodyPr>
          <a:lstStyle/>
          <a:p>
            <a:pPr>
              <a:spcBef>
                <a:spcPct val="50000"/>
              </a:spcBef>
            </a:pPr>
            <a:r>
              <a:rPr lang="en-US" sz="1400">
                <a:latin typeface="Arial" charset="0"/>
              </a:rPr>
              <a:t>Heidelberg Modular Coating System</a:t>
            </a:r>
            <a:endParaRPr lang="en-US">
              <a:latin typeface="Arial"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ChangeArrowheads="1"/>
          </p:cNvSpPr>
          <p:nvPr>
            <p:ph type="title"/>
          </p:nvPr>
        </p:nvSpPr>
        <p:spPr>
          <a:xfrm>
            <a:off x="457200" y="0"/>
            <a:ext cx="8229600" cy="1143000"/>
          </a:xfrm>
        </p:spPr>
        <p:txBody>
          <a:bodyPr/>
          <a:lstStyle/>
          <a:p>
            <a:pPr eaLnBrk="1" hangingPunct="1">
              <a:defRPr/>
            </a:pPr>
            <a:r>
              <a:rPr lang="en-US" dirty="0">
                <a:solidFill>
                  <a:schemeClr val="tx1"/>
                </a:solidFill>
              </a:rPr>
              <a:t>Types of Coaters</a:t>
            </a:r>
          </a:p>
        </p:txBody>
      </p:sp>
      <p:sp>
        <p:nvSpPr>
          <p:cNvPr id="615427" name="Rectangle 3"/>
          <p:cNvSpPr>
            <a:spLocks noChangeArrowheads="1"/>
          </p:cNvSpPr>
          <p:nvPr/>
        </p:nvSpPr>
        <p:spPr bwMode="auto">
          <a:xfrm>
            <a:off x="152400" y="1066800"/>
            <a:ext cx="6019800" cy="54864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80000"/>
              <a:buFont typeface="Wingdings" pitchFamily="2" charset="2"/>
              <a:buChar char="l"/>
              <a:defRPr/>
            </a:pPr>
            <a:r>
              <a:rPr lang="en-US" sz="3600" dirty="0">
                <a:effectLst>
                  <a:outerShdw blurRad="38100" dist="38100" dir="2700000" algn="tl">
                    <a:srgbClr val="000000"/>
                  </a:outerShdw>
                </a:effectLst>
                <a:latin typeface="Tahoma" pitchFamily="34" charset="0"/>
              </a:rPr>
              <a:t>2 or 3 Roll Tower Coaters</a:t>
            </a:r>
          </a:p>
          <a:p>
            <a:pPr marL="800100" lvl="1" indent="-342900" eaLnBrk="1" hangingPunct="1">
              <a:spcBef>
                <a:spcPct val="20000"/>
              </a:spcBef>
              <a:buClr>
                <a:schemeClr val="hlink"/>
              </a:buClr>
              <a:buSzPct val="80000"/>
              <a:buFont typeface="Wingdings" pitchFamily="2" charset="2"/>
              <a:buChar char="l"/>
              <a:defRPr/>
            </a:pPr>
            <a:r>
              <a:rPr lang="en-US" sz="2400" dirty="0">
                <a:effectLst>
                  <a:outerShdw blurRad="38100" dist="38100" dir="2700000" algn="tl">
                    <a:srgbClr val="000000"/>
                  </a:outerShdw>
                </a:effectLst>
                <a:latin typeface="Tahoma" pitchFamily="34" charset="0"/>
              </a:rPr>
              <a:t>Very common</a:t>
            </a:r>
          </a:p>
          <a:p>
            <a:pPr marL="800100" lvl="1" indent="-342900" eaLnBrk="1" hangingPunct="1">
              <a:spcBef>
                <a:spcPct val="20000"/>
              </a:spcBef>
              <a:buClr>
                <a:schemeClr val="hlink"/>
              </a:buClr>
              <a:buSzPct val="80000"/>
              <a:buFont typeface="Wingdings" pitchFamily="2" charset="2"/>
              <a:buChar char="l"/>
              <a:defRPr/>
            </a:pPr>
            <a:r>
              <a:rPr lang="en-US" sz="2400" dirty="0">
                <a:effectLst>
                  <a:outerShdw blurRad="38100" dist="38100" dir="2700000" algn="tl">
                    <a:srgbClr val="000000"/>
                  </a:outerShdw>
                </a:effectLst>
                <a:latin typeface="Tahoma" pitchFamily="34" charset="0"/>
              </a:rPr>
              <a:t>Excellent gloss coating application</a:t>
            </a:r>
          </a:p>
          <a:p>
            <a:pPr marL="800100" lvl="1" indent="-342900" eaLnBrk="1" hangingPunct="1">
              <a:spcBef>
                <a:spcPct val="20000"/>
              </a:spcBef>
              <a:buClr>
                <a:srgbClr val="FF0000"/>
              </a:buClr>
              <a:buSzPct val="80000"/>
              <a:buFont typeface="Wingdings" pitchFamily="2" charset="2"/>
              <a:buChar char="l"/>
              <a:defRPr/>
            </a:pPr>
            <a:r>
              <a:rPr lang="en-US" sz="2400" dirty="0">
                <a:solidFill>
                  <a:srgbClr val="FF0000"/>
                </a:solidFill>
                <a:effectLst>
                  <a:outerShdw blurRad="38100" dist="38100" dir="2700000" algn="tl">
                    <a:srgbClr val="000000"/>
                  </a:outerShdw>
                </a:effectLst>
                <a:latin typeface="Tahoma" pitchFamily="34" charset="0"/>
              </a:rPr>
              <a:t>Matte coating can be troublesome</a:t>
            </a:r>
          </a:p>
          <a:p>
            <a:pPr marL="800100" lvl="1" indent="-342900" eaLnBrk="1" hangingPunct="1">
              <a:spcBef>
                <a:spcPct val="20000"/>
              </a:spcBef>
              <a:buClr>
                <a:schemeClr val="hlink"/>
              </a:buClr>
              <a:buSzPct val="80000"/>
              <a:buFont typeface="Wingdings" pitchFamily="2" charset="2"/>
              <a:buChar char="l"/>
              <a:defRPr/>
            </a:pPr>
            <a:r>
              <a:rPr lang="en-US" sz="2400" dirty="0">
                <a:effectLst>
                  <a:outerShdw blurRad="38100" dist="38100" dir="2700000" algn="tl">
                    <a:srgbClr val="000000"/>
                  </a:outerShdw>
                </a:effectLst>
                <a:latin typeface="Tahoma" pitchFamily="34" charset="0"/>
              </a:rPr>
              <a:t>Coating weight varies with roller speeds</a:t>
            </a:r>
          </a:p>
          <a:p>
            <a:pPr marL="800100" lvl="1" indent="-342900" eaLnBrk="1" hangingPunct="1">
              <a:spcBef>
                <a:spcPct val="20000"/>
              </a:spcBef>
              <a:buClr>
                <a:schemeClr val="hlink"/>
              </a:buClr>
              <a:buSzPct val="80000"/>
              <a:buFont typeface="Wingdings" pitchFamily="2" charset="2"/>
              <a:buChar char="l"/>
              <a:defRPr/>
            </a:pPr>
            <a:r>
              <a:rPr lang="en-US" sz="2400" dirty="0">
                <a:effectLst>
                  <a:outerShdw blurRad="38100" dist="38100" dir="2700000" algn="tl">
                    <a:srgbClr val="000000"/>
                  </a:outerShdw>
                </a:effectLst>
                <a:latin typeface="Tahoma" pitchFamily="34" charset="0"/>
              </a:rPr>
              <a:t>.3~.45 pounds /1,000 sq feet average </a:t>
            </a:r>
          </a:p>
          <a:p>
            <a:pPr marL="800100" lvl="1" indent="-342900" eaLnBrk="1" hangingPunct="1">
              <a:spcBef>
                <a:spcPct val="20000"/>
              </a:spcBef>
              <a:buClr>
                <a:schemeClr val="hlink"/>
              </a:buClr>
              <a:buSzPct val="80000"/>
              <a:buFont typeface="Wingdings" pitchFamily="2" charset="2"/>
              <a:buChar char="l"/>
              <a:defRPr/>
            </a:pPr>
            <a:r>
              <a:rPr lang="en-US" sz="2400" dirty="0">
                <a:effectLst>
                  <a:outerShdw blurRad="38100" dist="38100" dir="2700000" algn="tl">
                    <a:srgbClr val="000000"/>
                  </a:outerShdw>
                </a:effectLst>
                <a:latin typeface="Tahoma" pitchFamily="34" charset="0"/>
              </a:rPr>
              <a:t>Require periodic roller adjustments</a:t>
            </a:r>
          </a:p>
          <a:p>
            <a:pPr marL="800100" lvl="1" indent="-342900" eaLnBrk="1" hangingPunct="1">
              <a:spcBef>
                <a:spcPct val="20000"/>
              </a:spcBef>
              <a:buClr>
                <a:srgbClr val="FF0000"/>
              </a:buClr>
              <a:buSzPct val="80000"/>
              <a:buFont typeface="Wingdings" pitchFamily="2" charset="2"/>
              <a:buChar char="l"/>
              <a:defRPr/>
            </a:pPr>
            <a:r>
              <a:rPr lang="en-US" sz="2400" dirty="0">
                <a:solidFill>
                  <a:srgbClr val="FF0000"/>
                </a:solidFill>
                <a:effectLst>
                  <a:outerShdw blurRad="38100" dist="38100" dir="2700000" algn="tl">
                    <a:srgbClr val="000000"/>
                  </a:outerShdw>
                </a:effectLst>
                <a:latin typeface="Tahoma" pitchFamily="34" charset="0"/>
              </a:rPr>
              <a:t>Two roll coater prone to leaking</a:t>
            </a:r>
          </a:p>
          <a:p>
            <a:pPr marL="800100" lvl="1" indent="-342900" eaLnBrk="1" hangingPunct="1">
              <a:spcBef>
                <a:spcPct val="20000"/>
              </a:spcBef>
              <a:buClr>
                <a:srgbClr val="FF0000"/>
              </a:buClr>
              <a:buSzPct val="80000"/>
              <a:buFont typeface="Wingdings" pitchFamily="2" charset="2"/>
              <a:buChar char="l"/>
              <a:defRPr/>
            </a:pPr>
            <a:r>
              <a:rPr lang="en-US" sz="2400" dirty="0">
                <a:solidFill>
                  <a:srgbClr val="FF0000"/>
                </a:solidFill>
                <a:effectLst>
                  <a:outerShdw blurRad="38100" dist="38100" dir="2700000" algn="tl">
                    <a:srgbClr val="000000"/>
                  </a:outerShdw>
                </a:effectLst>
                <a:latin typeface="Tahoma" pitchFamily="34" charset="0"/>
              </a:rPr>
              <a:t>Rubber roller compound may limit use to UV or AQ</a:t>
            </a:r>
          </a:p>
        </p:txBody>
      </p:sp>
      <p:sp>
        <p:nvSpPr>
          <p:cNvPr id="1029" name="Text Box 5"/>
          <p:cNvSpPr txBox="1">
            <a:spLocks noChangeArrowheads="1"/>
          </p:cNvSpPr>
          <p:nvPr/>
        </p:nvSpPr>
        <p:spPr bwMode="auto">
          <a:xfrm>
            <a:off x="6019800" y="2590800"/>
            <a:ext cx="2819400" cy="366713"/>
          </a:xfrm>
          <a:prstGeom prst="rect">
            <a:avLst/>
          </a:prstGeom>
          <a:noFill/>
          <a:ln w="9525">
            <a:noFill/>
            <a:miter lim="800000"/>
            <a:headEnd/>
            <a:tailEnd/>
          </a:ln>
        </p:spPr>
        <p:txBody>
          <a:bodyPr>
            <a:spAutoFit/>
          </a:bodyPr>
          <a:lstStyle/>
          <a:p>
            <a:pPr>
              <a:spcBef>
                <a:spcPct val="50000"/>
              </a:spcBef>
            </a:pPr>
            <a:r>
              <a:rPr lang="en-US">
                <a:latin typeface="MicrogrammaDBolExt" pitchFamily="34" charset="0"/>
              </a:rPr>
              <a:t>KOMORI</a:t>
            </a:r>
            <a:r>
              <a:rPr lang="en-US">
                <a:latin typeface="Arial" charset="0"/>
              </a:rPr>
              <a:t> 3-roll coater</a:t>
            </a:r>
            <a:endParaRPr lang="en-US">
              <a:latin typeface="MicrogrammaDBolExt" pitchFamily="34" charset="0"/>
            </a:endParaRPr>
          </a:p>
        </p:txBody>
      </p:sp>
      <p:graphicFrame>
        <p:nvGraphicFramePr>
          <p:cNvPr id="1026" name="Object 4"/>
          <p:cNvGraphicFramePr>
            <a:graphicFrameLocks noGrp="1" noChangeAspect="1"/>
          </p:cNvGraphicFramePr>
          <p:nvPr>
            <p:ph sz="half" idx="1"/>
          </p:nvPr>
        </p:nvGraphicFramePr>
        <p:xfrm>
          <a:off x="5715000" y="3048000"/>
          <a:ext cx="3124200" cy="1558925"/>
        </p:xfrm>
        <a:graphic>
          <a:graphicData uri="http://schemas.openxmlformats.org/presentationml/2006/ole">
            <mc:AlternateContent xmlns:mc="http://schemas.openxmlformats.org/markup-compatibility/2006">
              <mc:Choice xmlns:v="urn:schemas-microsoft-com:vml" Requires="v">
                <p:oleObj spid="_x0000_s1044" name="Photo Editor Photo" r:id="rId3" imgW="10685714" imgH="5334745" progId="MSPhotoEd.3">
                  <p:embed/>
                </p:oleObj>
              </mc:Choice>
              <mc:Fallback>
                <p:oleObj name="Photo Editor Photo" r:id="rId3" imgW="10685714" imgH="5334745"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55621" t="5142" r="13692" b="30853"/>
                      <a:stretch>
                        <a:fillRect/>
                      </a:stretch>
                    </p:blipFill>
                    <p:spPr bwMode="auto">
                      <a:xfrm>
                        <a:off x="5715000" y="3048000"/>
                        <a:ext cx="3124200"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title"/>
          </p:nvPr>
        </p:nvSpPr>
        <p:spPr/>
        <p:txBody>
          <a:bodyPr/>
          <a:lstStyle/>
          <a:p>
            <a:pPr eaLnBrk="1" hangingPunct="1">
              <a:defRPr/>
            </a:pPr>
            <a:r>
              <a:rPr lang="en-US" dirty="0">
                <a:solidFill>
                  <a:schemeClr val="tx1"/>
                </a:solidFill>
              </a:rPr>
              <a:t>Enclosed Doctor Chamber</a:t>
            </a:r>
          </a:p>
        </p:txBody>
      </p:sp>
      <p:graphicFrame>
        <p:nvGraphicFramePr>
          <p:cNvPr id="2050" name="Object 3"/>
          <p:cNvGraphicFramePr>
            <a:graphicFrameLocks noGrp="1" noChangeAspect="1"/>
          </p:cNvGraphicFramePr>
          <p:nvPr>
            <p:ph sz="half" idx="1"/>
          </p:nvPr>
        </p:nvGraphicFramePr>
        <p:xfrm>
          <a:off x="1524000" y="4495800"/>
          <a:ext cx="6172200" cy="1831975"/>
        </p:xfrm>
        <a:graphic>
          <a:graphicData uri="http://schemas.openxmlformats.org/presentationml/2006/ole">
            <mc:AlternateContent xmlns:mc="http://schemas.openxmlformats.org/markup-compatibility/2006">
              <mc:Choice xmlns:v="urn:schemas-microsoft-com:vml" Requires="v">
                <p:oleObj spid="_x0000_s2086" name="Photo Editor Photo" r:id="rId3" imgW="15942857" imgH="4734586" progId="MSPhotoEd.3">
                  <p:embed/>
                </p:oleObj>
              </mc:Choice>
              <mc:Fallback>
                <p:oleObj name="Photo Editor Photo" r:id="rId3" imgW="15942857" imgH="4734586" progId="MSPhotoEd.3">
                  <p:embed/>
                  <p:pic>
                    <p:nvPicPr>
                      <p:cNvPr id="0" name="Object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0" y="4495800"/>
                        <a:ext cx="6172200" cy="18319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5"/>
          <p:cNvGraphicFramePr>
            <a:graphicFrameLocks noGrp="1" noChangeAspect="1"/>
          </p:cNvGraphicFramePr>
          <p:nvPr>
            <p:ph sz="quarter" idx="2"/>
          </p:nvPr>
        </p:nvGraphicFramePr>
        <p:xfrm>
          <a:off x="5943600" y="1752600"/>
          <a:ext cx="2352675" cy="2105025"/>
        </p:xfrm>
        <a:graphic>
          <a:graphicData uri="http://schemas.openxmlformats.org/presentationml/2006/ole">
            <mc:AlternateContent xmlns:mc="http://schemas.openxmlformats.org/markup-compatibility/2006">
              <mc:Choice xmlns:v="urn:schemas-microsoft-com:vml" Requires="v">
                <p:oleObj spid="_x0000_s2087" name="Photo Editor Photo" r:id="rId5" imgW="2352381" imgH="2104762" progId="MSPhotoEd.3">
                  <p:embed/>
                </p:oleObj>
              </mc:Choice>
              <mc:Fallback>
                <p:oleObj name="Photo Editor Photo" r:id="rId5" imgW="2352381" imgH="2104762" progId="MSPhotoEd.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752600"/>
                        <a:ext cx="2352675"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6452" name="Rectangle 4"/>
          <p:cNvSpPr>
            <a:spLocks noChangeArrowheads="1"/>
          </p:cNvSpPr>
          <p:nvPr/>
        </p:nvSpPr>
        <p:spPr bwMode="auto">
          <a:xfrm>
            <a:off x="381000" y="1447800"/>
            <a:ext cx="7543800" cy="30480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80000"/>
              <a:buFont typeface="Wingdings" pitchFamily="2" charset="2"/>
              <a:buChar char="l"/>
              <a:defRPr/>
            </a:pPr>
            <a:r>
              <a:rPr lang="en-US" sz="3600" dirty="0">
                <a:effectLst>
                  <a:outerShdw blurRad="38100" dist="38100" dir="2700000" algn="tl">
                    <a:srgbClr val="000000"/>
                  </a:outerShdw>
                </a:effectLst>
                <a:latin typeface="Tahoma" pitchFamily="34" charset="0"/>
              </a:rPr>
              <a:t>Harris &amp; Bruno</a:t>
            </a:r>
          </a:p>
          <a:p>
            <a:pPr marL="742950" lvl="1" indent="-285750" eaLnBrk="1" hangingPunct="1">
              <a:spcBef>
                <a:spcPct val="20000"/>
              </a:spcBef>
              <a:buClr>
                <a:schemeClr val="folHlink"/>
              </a:buClr>
              <a:buSzPct val="80000"/>
              <a:buFont typeface="Wingdings" pitchFamily="2" charset="2"/>
              <a:buChar char="l"/>
              <a:defRPr/>
            </a:pPr>
            <a:r>
              <a:rPr lang="en-US" sz="2400" dirty="0">
                <a:effectLst>
                  <a:outerShdw blurRad="38100" dist="38100" dir="2700000" algn="tl">
                    <a:srgbClr val="000000"/>
                  </a:outerShdw>
                </a:effectLst>
                <a:latin typeface="Tahoma" pitchFamily="34" charset="0"/>
              </a:rPr>
              <a:t>North American leader</a:t>
            </a:r>
          </a:p>
          <a:p>
            <a:pPr marL="742950" lvl="1" indent="-285750" eaLnBrk="1" hangingPunct="1">
              <a:spcBef>
                <a:spcPct val="20000"/>
              </a:spcBef>
              <a:buClr>
                <a:schemeClr val="folHlink"/>
              </a:buClr>
              <a:buSzPct val="80000"/>
              <a:buFont typeface="Wingdings" pitchFamily="2" charset="2"/>
              <a:buChar char="l"/>
              <a:defRPr/>
            </a:pPr>
            <a:r>
              <a:rPr lang="en-US" sz="2400" dirty="0">
                <a:effectLst>
                  <a:outerShdw blurRad="38100" dist="38100" dir="2700000" algn="tl">
                    <a:srgbClr val="000000"/>
                  </a:outerShdw>
                </a:effectLst>
                <a:latin typeface="Tahoma" pitchFamily="34" charset="0"/>
              </a:rPr>
              <a:t>Chamber loading is hydraulic</a:t>
            </a:r>
          </a:p>
          <a:p>
            <a:pPr marL="742950" lvl="1" indent="-285750" eaLnBrk="1" hangingPunct="1">
              <a:spcBef>
                <a:spcPct val="20000"/>
              </a:spcBef>
              <a:buClr>
                <a:schemeClr val="folHlink"/>
              </a:buClr>
              <a:buSzPct val="80000"/>
              <a:buFont typeface="Wingdings" pitchFamily="2" charset="2"/>
              <a:buChar char="l"/>
              <a:defRPr/>
            </a:pPr>
            <a:r>
              <a:rPr lang="en-US" sz="2400" dirty="0">
                <a:effectLst>
                  <a:outerShdw blurRad="38100" dist="38100" dir="2700000" algn="tl">
                    <a:srgbClr val="000000"/>
                  </a:outerShdw>
                </a:effectLst>
                <a:latin typeface="Tahoma" pitchFamily="34" charset="0"/>
              </a:rPr>
              <a:t>Seals are inexpensive</a:t>
            </a:r>
          </a:p>
          <a:p>
            <a:pPr marL="742950" lvl="1" indent="-285750" eaLnBrk="1" hangingPunct="1">
              <a:spcBef>
                <a:spcPct val="20000"/>
              </a:spcBef>
              <a:buClr>
                <a:schemeClr val="folHlink"/>
              </a:buClr>
              <a:buSzPct val="80000"/>
              <a:buFont typeface="Wingdings" pitchFamily="2" charset="2"/>
              <a:buChar char="l"/>
              <a:defRPr/>
            </a:pPr>
            <a:r>
              <a:rPr lang="en-US" sz="2400" dirty="0">
                <a:effectLst>
                  <a:outerShdw blurRad="38100" dist="38100" dir="2700000" algn="tl">
                    <a:srgbClr val="000000"/>
                  </a:outerShdw>
                </a:effectLst>
                <a:latin typeface="Tahoma" pitchFamily="34" charset="0"/>
              </a:rPr>
              <a:t>PLC driven coating pump</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Rot="1" noChangeArrowheads="1"/>
          </p:cNvSpPr>
          <p:nvPr>
            <p:ph type="title"/>
          </p:nvPr>
        </p:nvSpPr>
        <p:spPr>
          <a:xfrm>
            <a:off x="1012825" y="304800"/>
            <a:ext cx="7064375" cy="838200"/>
          </a:xfrm>
        </p:spPr>
        <p:txBody>
          <a:bodyPr/>
          <a:lstStyle/>
          <a:p>
            <a:pPr eaLnBrk="1" hangingPunct="1">
              <a:defRPr/>
            </a:pPr>
            <a:r>
              <a:rPr lang="en-US" sz="3600" dirty="0">
                <a:solidFill>
                  <a:schemeClr val="tx1"/>
                </a:solidFill>
                <a:latin typeface="Arial" charset="0"/>
              </a:rPr>
              <a:t>Aqueous Ink Unit Applied OPV</a:t>
            </a:r>
          </a:p>
        </p:txBody>
      </p:sp>
      <p:graphicFrame>
        <p:nvGraphicFramePr>
          <p:cNvPr id="3074" name="Object 3"/>
          <p:cNvGraphicFramePr>
            <a:graphicFrameLocks noGrp="1" noChangeAspect="1"/>
          </p:cNvGraphicFramePr>
          <p:nvPr>
            <p:ph sz="quarter" idx="1"/>
          </p:nvPr>
        </p:nvGraphicFramePr>
        <p:xfrm>
          <a:off x="381000" y="1752600"/>
          <a:ext cx="1992313" cy="2566988"/>
        </p:xfrm>
        <a:graphic>
          <a:graphicData uri="http://schemas.openxmlformats.org/presentationml/2006/ole">
            <mc:AlternateContent xmlns:mc="http://schemas.openxmlformats.org/markup-compatibility/2006">
              <mc:Choice xmlns:v="urn:schemas-microsoft-com:vml" Requires="v">
                <p:oleObj spid="_x0000_s3093" name="Bitmap Image" r:id="rId4" imgW="2980952" imgH="3839111" progId="Paint.Picture">
                  <p:embed/>
                </p:oleObj>
              </mc:Choice>
              <mc:Fallback>
                <p:oleObj name="Bitmap Image" r:id="rId4" imgW="2980952" imgH="3839111"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752600"/>
                        <a:ext cx="1992313"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7076" name="Rectangle 4"/>
          <p:cNvSpPr>
            <a:spLocks noGrp="1" noChangeArrowheads="1"/>
          </p:cNvSpPr>
          <p:nvPr>
            <p:ph type="body" sz="half" idx="3"/>
          </p:nvPr>
        </p:nvSpPr>
        <p:spPr>
          <a:xfrm>
            <a:off x="2514600" y="1905000"/>
            <a:ext cx="5486400" cy="2286000"/>
          </a:xfrm>
        </p:spPr>
        <p:txBody>
          <a:bodyPr/>
          <a:lstStyle/>
          <a:p>
            <a:pPr eaLnBrk="1" hangingPunct="1">
              <a:lnSpc>
                <a:spcPct val="90000"/>
              </a:lnSpc>
              <a:defRPr/>
            </a:pPr>
            <a:r>
              <a:rPr lang="en-US" sz="2800" b="1" dirty="0">
                <a:latin typeface="Arial" charset="0"/>
              </a:rPr>
              <a:t>Heatset, Sheetfed and Digital</a:t>
            </a:r>
          </a:p>
          <a:p>
            <a:pPr lvl="1" eaLnBrk="1" hangingPunct="1">
              <a:lnSpc>
                <a:spcPct val="90000"/>
              </a:lnSpc>
              <a:defRPr/>
            </a:pPr>
            <a:r>
              <a:rPr lang="en-US" sz="2400" dirty="0">
                <a:latin typeface="Arial" charset="0"/>
              </a:rPr>
              <a:t>Gloss</a:t>
            </a:r>
          </a:p>
          <a:p>
            <a:pPr lvl="1" eaLnBrk="1" hangingPunct="1">
              <a:lnSpc>
                <a:spcPct val="90000"/>
              </a:lnSpc>
              <a:defRPr/>
            </a:pPr>
            <a:r>
              <a:rPr lang="en-US" sz="2400" dirty="0">
                <a:latin typeface="Arial" charset="0"/>
              </a:rPr>
              <a:t>Satin</a:t>
            </a:r>
          </a:p>
          <a:p>
            <a:pPr lvl="1" eaLnBrk="1" hangingPunct="1">
              <a:lnSpc>
                <a:spcPct val="90000"/>
              </a:lnSpc>
              <a:defRPr/>
            </a:pPr>
            <a:r>
              <a:rPr lang="en-US" sz="2400" dirty="0">
                <a:latin typeface="Arial" charset="0"/>
              </a:rPr>
              <a:t>Matte</a:t>
            </a:r>
          </a:p>
          <a:p>
            <a:pPr lvl="1" eaLnBrk="1" hangingPunct="1">
              <a:lnSpc>
                <a:spcPct val="90000"/>
              </a:lnSpc>
              <a:defRPr/>
            </a:pPr>
            <a:r>
              <a:rPr lang="en-US" sz="2400" dirty="0">
                <a:latin typeface="Arial" charset="0"/>
              </a:rPr>
              <a:t>Primer</a:t>
            </a:r>
          </a:p>
          <a:p>
            <a:pPr lvl="1" eaLnBrk="1" hangingPunct="1">
              <a:lnSpc>
                <a:spcPct val="90000"/>
              </a:lnSpc>
              <a:defRPr/>
            </a:pPr>
            <a:endParaRPr lang="en-US" sz="2000" dirty="0">
              <a:latin typeface="Arial"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2"/>
            </a:gs>
            <a:gs pos="100000">
              <a:schemeClr val="tx2">
                <a:gamma/>
                <a:tint val="73725"/>
                <a:invGamma/>
              </a:schemeClr>
            </a:gs>
          </a:gsLst>
          <a:lin ang="5400000" scaled="1"/>
        </a:gradFill>
        <a:effectLst/>
      </p:bgPr>
    </p:bg>
    <p:spTree>
      <p:nvGrpSpPr>
        <p:cNvPr id="1" name=""/>
        <p:cNvGrpSpPr/>
        <p:nvPr/>
      </p:nvGrpSpPr>
      <p:grpSpPr>
        <a:xfrm>
          <a:off x="0" y="0"/>
          <a:ext cx="0" cy="0"/>
          <a:chOff x="0" y="0"/>
          <a:chExt cx="0" cy="0"/>
        </a:xfrm>
      </p:grpSpPr>
      <p:graphicFrame>
        <p:nvGraphicFramePr>
          <p:cNvPr id="4098" name="Object 3074"/>
          <p:cNvGraphicFramePr>
            <a:graphicFrameLocks noChangeAspect="1"/>
          </p:cNvGraphicFramePr>
          <p:nvPr/>
        </p:nvGraphicFramePr>
        <p:xfrm>
          <a:off x="0" y="0"/>
          <a:ext cx="9144000" cy="2057400"/>
        </p:xfrm>
        <a:graphic>
          <a:graphicData uri="http://schemas.openxmlformats.org/presentationml/2006/ole">
            <mc:AlternateContent xmlns:mc="http://schemas.openxmlformats.org/markup-compatibility/2006">
              <mc:Choice xmlns:v="urn:schemas-microsoft-com:vml" Requires="v">
                <p:oleObj spid="_x0000_s4118" name="Bitmap Image" r:id="rId3" imgW="7095238" imgH="1733333" progId="Paint.Picture">
                  <p:embed/>
                </p:oleObj>
              </mc:Choice>
              <mc:Fallback>
                <p:oleObj name="Bitmap Image" r:id="rId3" imgW="7095238" imgH="1733333" progId="Paint.Picture">
                  <p:embed/>
                  <p:pic>
                    <p:nvPicPr>
                      <p:cNvPr id="0" name="Object 30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1" name="Text Box 3075"/>
          <p:cNvSpPr txBox="1">
            <a:spLocks noChangeArrowheads="1"/>
          </p:cNvSpPr>
          <p:nvPr/>
        </p:nvSpPr>
        <p:spPr bwMode="auto">
          <a:xfrm>
            <a:off x="288925" y="2174875"/>
            <a:ext cx="6645275" cy="457200"/>
          </a:xfrm>
          <a:prstGeom prst="rect">
            <a:avLst/>
          </a:prstGeom>
          <a:noFill/>
          <a:ln w="9525">
            <a:noFill/>
            <a:miter lim="800000"/>
            <a:headEnd/>
            <a:tailEnd/>
          </a:ln>
        </p:spPr>
        <p:txBody>
          <a:bodyPr>
            <a:spAutoFit/>
          </a:bodyPr>
          <a:lstStyle/>
          <a:p>
            <a:endParaRPr lang="en-US" sz="2400">
              <a:latin typeface="Times"/>
            </a:endParaRPr>
          </a:p>
        </p:txBody>
      </p:sp>
      <p:sp>
        <p:nvSpPr>
          <p:cNvPr id="4102" name="Text Box 3076"/>
          <p:cNvSpPr txBox="1">
            <a:spLocks noChangeArrowheads="1"/>
          </p:cNvSpPr>
          <p:nvPr/>
        </p:nvSpPr>
        <p:spPr bwMode="auto">
          <a:xfrm>
            <a:off x="152400" y="2362200"/>
            <a:ext cx="8991600" cy="3749675"/>
          </a:xfrm>
          <a:prstGeom prst="rect">
            <a:avLst/>
          </a:prstGeom>
          <a:noFill/>
          <a:ln w="9525">
            <a:noFill/>
            <a:miter lim="800000"/>
            <a:headEnd/>
            <a:tailEnd/>
          </a:ln>
        </p:spPr>
        <p:txBody>
          <a:bodyPr>
            <a:spAutoFit/>
          </a:bodyPr>
          <a:lstStyle/>
          <a:p>
            <a:pPr>
              <a:spcBef>
                <a:spcPct val="50000"/>
              </a:spcBef>
              <a:buClr>
                <a:srgbClr val="FFCC00"/>
              </a:buClr>
              <a:buFontTx/>
              <a:buChar char="•"/>
            </a:pPr>
            <a:r>
              <a:rPr lang="en-US" sz="3000">
                <a:latin typeface="Arial" charset="0"/>
              </a:rPr>
              <a:t> All Kustom's coatings are Zinc Oxide free</a:t>
            </a:r>
          </a:p>
          <a:p>
            <a:pPr>
              <a:spcBef>
                <a:spcPct val="50000"/>
              </a:spcBef>
              <a:buClr>
                <a:srgbClr val="FFCC00"/>
              </a:buClr>
              <a:buFontTx/>
              <a:buChar char="•"/>
            </a:pPr>
            <a:r>
              <a:rPr lang="en-US" sz="3000">
                <a:latin typeface="Arial" charset="0"/>
              </a:rPr>
              <a:t> All Kustom’s coatings are Alcohol free</a:t>
            </a:r>
          </a:p>
          <a:p>
            <a:pPr>
              <a:spcBef>
                <a:spcPct val="50000"/>
              </a:spcBef>
              <a:buClr>
                <a:srgbClr val="FFCC00"/>
              </a:buClr>
              <a:buFontTx/>
              <a:buChar char="•"/>
            </a:pPr>
            <a:r>
              <a:rPr lang="en-US" sz="3000">
                <a:latin typeface="Arial" charset="0"/>
              </a:rPr>
              <a:t> All Kustom’s coatings have minimal VOC’s</a:t>
            </a:r>
          </a:p>
          <a:p>
            <a:pPr lvl="1">
              <a:spcBef>
                <a:spcPct val="50000"/>
              </a:spcBef>
              <a:buClr>
                <a:srgbClr val="FFCC00"/>
              </a:buClr>
              <a:buFontTx/>
              <a:buChar char="•"/>
            </a:pPr>
            <a:r>
              <a:rPr lang="en-US" sz="2000">
                <a:latin typeface="Arial" charset="0"/>
              </a:rPr>
              <a:t> </a:t>
            </a:r>
            <a:r>
              <a:rPr lang="en-US" sz="2000">
                <a:solidFill>
                  <a:srgbClr val="FFCC00"/>
                </a:solidFill>
                <a:latin typeface="Arial" charset="0"/>
              </a:rPr>
              <a:t>The above results in very low odor in all coatings</a:t>
            </a:r>
          </a:p>
          <a:p>
            <a:pPr>
              <a:spcBef>
                <a:spcPct val="50000"/>
              </a:spcBef>
              <a:buClr>
                <a:srgbClr val="FFCC00"/>
              </a:buClr>
              <a:buFontTx/>
              <a:buChar char="•"/>
            </a:pPr>
            <a:r>
              <a:rPr lang="en-US" sz="3000">
                <a:latin typeface="Arial" charset="0"/>
              </a:rPr>
              <a:t> Standard packaging is fiber drum @ 480 lbs. net</a:t>
            </a:r>
          </a:p>
          <a:p>
            <a:pPr>
              <a:spcBef>
                <a:spcPct val="50000"/>
              </a:spcBef>
              <a:buClr>
                <a:srgbClr val="FFCC00"/>
              </a:buClr>
              <a:buFontTx/>
              <a:buChar char="•"/>
            </a:pPr>
            <a:r>
              <a:rPr lang="en-US" sz="3000">
                <a:latin typeface="Arial" charset="0"/>
              </a:rPr>
              <a:t> Kustom offers a wide variety of coatings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2"/>
            </a:gs>
            <a:gs pos="100000">
              <a:schemeClr val="tx2">
                <a:gamma/>
                <a:tint val="73725"/>
                <a:invGamma/>
              </a:schemeClr>
            </a:gs>
          </a:gsLst>
          <a:lin ang="5400000" scaled="1"/>
        </a:gradFill>
        <a:effectLst/>
      </p:bgPr>
    </p:bg>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0" y="0"/>
          <a:ext cx="9144000" cy="2057400"/>
        </p:xfrm>
        <a:graphic>
          <a:graphicData uri="http://schemas.openxmlformats.org/presentationml/2006/ole">
            <mc:AlternateContent xmlns:mc="http://schemas.openxmlformats.org/markup-compatibility/2006">
              <mc:Choice xmlns:v="urn:schemas-microsoft-com:vml" Requires="v">
                <p:oleObj spid="_x0000_s5142" name="Bitmap Image" r:id="rId3" imgW="7095238" imgH="1733333" progId="Paint.Picture">
                  <p:embed/>
                </p:oleObj>
              </mc:Choice>
              <mc:Fallback>
                <p:oleObj name="Bitmap Image" r:id="rId3" imgW="7095238" imgH="1733333"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5" name="Text Box 3"/>
          <p:cNvSpPr txBox="1">
            <a:spLocks noChangeArrowheads="1"/>
          </p:cNvSpPr>
          <p:nvPr/>
        </p:nvSpPr>
        <p:spPr bwMode="auto">
          <a:xfrm>
            <a:off x="288925" y="2174875"/>
            <a:ext cx="6645275" cy="457200"/>
          </a:xfrm>
          <a:prstGeom prst="rect">
            <a:avLst/>
          </a:prstGeom>
          <a:noFill/>
          <a:ln w="9525">
            <a:noFill/>
            <a:miter lim="800000"/>
            <a:headEnd/>
            <a:tailEnd/>
          </a:ln>
        </p:spPr>
        <p:txBody>
          <a:bodyPr>
            <a:spAutoFit/>
          </a:bodyPr>
          <a:lstStyle/>
          <a:p>
            <a:endParaRPr lang="en-US" sz="2400">
              <a:latin typeface="Times"/>
            </a:endParaRPr>
          </a:p>
        </p:txBody>
      </p:sp>
      <p:sp>
        <p:nvSpPr>
          <p:cNvPr id="5126" name="Text Box 4"/>
          <p:cNvSpPr txBox="1">
            <a:spLocks noChangeArrowheads="1"/>
          </p:cNvSpPr>
          <p:nvPr/>
        </p:nvSpPr>
        <p:spPr bwMode="auto">
          <a:xfrm>
            <a:off x="228600" y="2103438"/>
            <a:ext cx="8610600" cy="4754562"/>
          </a:xfrm>
          <a:prstGeom prst="rect">
            <a:avLst/>
          </a:prstGeom>
          <a:noFill/>
          <a:ln w="9525">
            <a:noFill/>
            <a:miter lim="800000"/>
            <a:headEnd/>
            <a:tailEnd/>
          </a:ln>
        </p:spPr>
        <p:txBody>
          <a:bodyPr>
            <a:spAutoFit/>
          </a:bodyPr>
          <a:lstStyle/>
          <a:p>
            <a:pPr algn="ctr">
              <a:spcBef>
                <a:spcPct val="50000"/>
              </a:spcBef>
            </a:pPr>
            <a:r>
              <a:rPr lang="en-US" sz="3600" b="1" u="sng">
                <a:latin typeface="Arial" charset="0"/>
              </a:rPr>
              <a:t>Unique Door Openers</a:t>
            </a:r>
          </a:p>
          <a:p>
            <a:pPr algn="ctr">
              <a:spcBef>
                <a:spcPct val="50000"/>
              </a:spcBef>
            </a:pPr>
            <a:endParaRPr lang="en-US" sz="600">
              <a:latin typeface="Arial" charset="0"/>
            </a:endParaRPr>
          </a:p>
          <a:p>
            <a:pPr algn="ctr">
              <a:spcBef>
                <a:spcPct val="50000"/>
              </a:spcBef>
            </a:pPr>
            <a:r>
              <a:rPr lang="en-US" sz="2800">
                <a:latin typeface="Arial" charset="0"/>
              </a:rPr>
              <a:t>Soft Touch Coating</a:t>
            </a:r>
          </a:p>
          <a:p>
            <a:pPr algn="ctr">
              <a:spcBef>
                <a:spcPct val="50000"/>
              </a:spcBef>
            </a:pPr>
            <a:r>
              <a:rPr lang="en-US" sz="2800">
                <a:latin typeface="Arial" charset="0"/>
              </a:rPr>
              <a:t>Sandy Feel Coating</a:t>
            </a:r>
          </a:p>
          <a:p>
            <a:pPr algn="ctr">
              <a:spcBef>
                <a:spcPct val="50000"/>
              </a:spcBef>
            </a:pPr>
            <a:r>
              <a:rPr lang="en-US" sz="2800">
                <a:latin typeface="Arial" charset="0"/>
              </a:rPr>
              <a:t>Non-Skid Coating</a:t>
            </a:r>
          </a:p>
          <a:p>
            <a:pPr algn="ctr">
              <a:spcBef>
                <a:spcPct val="50000"/>
              </a:spcBef>
            </a:pPr>
            <a:r>
              <a:rPr lang="en-US" sz="2800">
                <a:latin typeface="Arial" charset="0"/>
              </a:rPr>
              <a:t>Pencil Receptive Coating</a:t>
            </a:r>
          </a:p>
          <a:p>
            <a:pPr algn="ctr">
              <a:spcBef>
                <a:spcPct val="50000"/>
              </a:spcBef>
            </a:pPr>
            <a:r>
              <a:rPr lang="en-US" sz="2800">
                <a:latin typeface="Arial" charset="0"/>
              </a:rPr>
              <a:t>Low Burn Coating</a:t>
            </a:r>
          </a:p>
          <a:p>
            <a:pPr algn="ctr">
              <a:spcBef>
                <a:spcPct val="50000"/>
              </a:spcBef>
            </a:pPr>
            <a:endParaRPr lang="en-US" sz="3200">
              <a:latin typeface="Arial"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15 (Kustom Kure)                                         00063D0ADan's HD                       ABA78158:"/>
          <p:cNvPicPr>
            <a:picLocks noChangeAspect="1" noChangeArrowheads="1"/>
          </p:cNvPicPr>
          <p:nvPr/>
        </p:nvPicPr>
        <p:blipFill>
          <a:blip r:embed="rId2" r:link="rId3" cstate="print">
            <a:lum bright="14000" contrast="60000"/>
          </a:blip>
          <a:srcRect/>
          <a:stretch>
            <a:fillRect/>
          </a:stretch>
        </p:blipFill>
        <p:spPr bwMode="auto">
          <a:xfrm>
            <a:off x="0" y="0"/>
            <a:ext cx="9144000" cy="6858000"/>
          </a:xfrm>
          <a:prstGeom prst="rect">
            <a:avLst/>
          </a:prstGeom>
          <a:noFill/>
          <a:ln w="9525">
            <a:noFill/>
            <a:miter lim="800000"/>
            <a:headEnd/>
            <a:tailEnd/>
          </a:ln>
        </p:spPr>
      </p:pic>
      <p:sp>
        <p:nvSpPr>
          <p:cNvPr id="558083" name="Rectangle 3"/>
          <p:cNvSpPr>
            <a:spLocks noGrp="1" noChangeArrowheads="1"/>
          </p:cNvSpPr>
          <p:nvPr>
            <p:ph type="body" idx="1"/>
          </p:nvPr>
        </p:nvSpPr>
        <p:spPr>
          <a:xfrm>
            <a:off x="381000" y="76200"/>
            <a:ext cx="8382000" cy="6781800"/>
          </a:xfrm>
        </p:spPr>
        <p:txBody>
          <a:bodyPr/>
          <a:lstStyle/>
          <a:p>
            <a:pPr algn="ctr" eaLnBrk="1" hangingPunct="1">
              <a:buFont typeface="Wingdings" pitchFamily="2" charset="2"/>
              <a:buNone/>
              <a:defRPr/>
            </a:pPr>
            <a:r>
              <a:rPr lang="en-US" b="1" dirty="0">
                <a:latin typeface="Arial" charset="0"/>
              </a:rPr>
              <a:t>Kustom Kure </a:t>
            </a:r>
          </a:p>
          <a:p>
            <a:pPr algn="ctr" eaLnBrk="1" hangingPunct="1">
              <a:buFont typeface="Wingdings" pitchFamily="2" charset="2"/>
              <a:buNone/>
              <a:defRPr/>
            </a:pPr>
            <a:r>
              <a:rPr lang="en-US" b="1" u="sng" dirty="0">
                <a:latin typeface="Arial" charset="0"/>
              </a:rPr>
              <a:t>Energy Cure Coatings</a:t>
            </a:r>
          </a:p>
          <a:p>
            <a:pPr eaLnBrk="1" hangingPunct="1">
              <a:buClr>
                <a:schemeClr val="accent1"/>
              </a:buClr>
              <a:defRPr/>
            </a:pPr>
            <a:r>
              <a:rPr lang="en-US" sz="2800" b="1" dirty="0">
                <a:solidFill>
                  <a:srgbClr val="FFFF00"/>
                </a:solidFill>
                <a:latin typeface="Arial" charset="0"/>
              </a:rPr>
              <a:t>Coatings available for UV, EB, H-UV and LED</a:t>
            </a:r>
          </a:p>
          <a:p>
            <a:pPr eaLnBrk="1" hangingPunct="1">
              <a:buClr>
                <a:schemeClr val="accent1"/>
              </a:buClr>
              <a:defRPr/>
            </a:pPr>
            <a:r>
              <a:rPr lang="en-US" sz="2800" b="1" dirty="0">
                <a:solidFill>
                  <a:srgbClr val="FFFF00"/>
                </a:solidFill>
                <a:latin typeface="Arial" charset="0"/>
              </a:rPr>
              <a:t>Coatings for all application methods</a:t>
            </a:r>
          </a:p>
          <a:p>
            <a:pPr lvl="2" eaLnBrk="1" hangingPunct="1">
              <a:buClr>
                <a:schemeClr val="accent1"/>
              </a:buClr>
              <a:defRPr/>
            </a:pPr>
            <a:r>
              <a:rPr lang="en-US" sz="1800" b="1" dirty="0">
                <a:solidFill>
                  <a:srgbClr val="FFFF00"/>
                </a:solidFill>
                <a:latin typeface="Arial" charset="0"/>
              </a:rPr>
              <a:t>Blanket</a:t>
            </a:r>
          </a:p>
          <a:p>
            <a:pPr lvl="2" eaLnBrk="1" hangingPunct="1">
              <a:buClr>
                <a:schemeClr val="accent1"/>
              </a:buClr>
              <a:defRPr/>
            </a:pPr>
            <a:r>
              <a:rPr lang="en-US" sz="1800" b="1" dirty="0">
                <a:solidFill>
                  <a:srgbClr val="FFFF00"/>
                </a:solidFill>
                <a:latin typeface="Arial" charset="0"/>
              </a:rPr>
              <a:t>Roller</a:t>
            </a:r>
          </a:p>
          <a:p>
            <a:pPr lvl="2" eaLnBrk="1" hangingPunct="1">
              <a:buClr>
                <a:schemeClr val="accent1"/>
              </a:buClr>
              <a:defRPr/>
            </a:pPr>
            <a:r>
              <a:rPr lang="en-US" sz="1800" b="1" dirty="0">
                <a:solidFill>
                  <a:srgbClr val="FFFF00"/>
                </a:solidFill>
                <a:latin typeface="Arial" charset="0"/>
              </a:rPr>
              <a:t>Anilox</a:t>
            </a:r>
          </a:p>
          <a:p>
            <a:pPr eaLnBrk="1" hangingPunct="1">
              <a:buClr>
                <a:schemeClr val="accent1"/>
              </a:buClr>
              <a:defRPr/>
            </a:pPr>
            <a:r>
              <a:rPr lang="en-US" sz="2800" b="1" dirty="0">
                <a:solidFill>
                  <a:srgbClr val="FFFF00"/>
                </a:solidFill>
                <a:latin typeface="Arial" charset="0"/>
              </a:rPr>
              <a:t>Gloss, Matte and Satin</a:t>
            </a:r>
          </a:p>
          <a:p>
            <a:pPr eaLnBrk="1" hangingPunct="1">
              <a:buClr>
                <a:schemeClr val="accent1"/>
              </a:buClr>
              <a:defRPr/>
            </a:pPr>
            <a:r>
              <a:rPr lang="en-US" sz="2800" b="1" dirty="0">
                <a:solidFill>
                  <a:srgbClr val="FFFF00"/>
                </a:solidFill>
                <a:latin typeface="Arial" charset="0"/>
              </a:rPr>
              <a:t>Coatings for most substrates</a:t>
            </a:r>
          </a:p>
          <a:p>
            <a:pPr lvl="2" eaLnBrk="1" hangingPunct="1">
              <a:buClr>
                <a:schemeClr val="accent1"/>
              </a:buClr>
              <a:defRPr/>
            </a:pPr>
            <a:r>
              <a:rPr lang="en-US" sz="1800" b="1" dirty="0">
                <a:solidFill>
                  <a:srgbClr val="FFFF00"/>
                </a:solidFill>
                <a:latin typeface="Arial" charset="0"/>
              </a:rPr>
              <a:t>Paper</a:t>
            </a:r>
          </a:p>
          <a:p>
            <a:pPr lvl="2" eaLnBrk="1" hangingPunct="1">
              <a:buClr>
                <a:schemeClr val="accent1"/>
              </a:buClr>
              <a:defRPr/>
            </a:pPr>
            <a:r>
              <a:rPr lang="en-US" sz="1800" b="1" dirty="0">
                <a:solidFill>
                  <a:srgbClr val="FFFF00"/>
                </a:solidFill>
                <a:latin typeface="Arial" charset="0"/>
              </a:rPr>
              <a:t>Plastic</a:t>
            </a:r>
          </a:p>
          <a:p>
            <a:pPr lvl="2" eaLnBrk="1" hangingPunct="1">
              <a:buClr>
                <a:schemeClr val="accent1"/>
              </a:buClr>
              <a:defRPr/>
            </a:pPr>
            <a:r>
              <a:rPr lang="en-US" sz="1800" b="1" dirty="0">
                <a:solidFill>
                  <a:srgbClr val="FFFF00"/>
                </a:solidFill>
                <a:latin typeface="Arial" charset="0"/>
              </a:rPr>
              <a:t>Foil &amp; Metal</a:t>
            </a:r>
          </a:p>
          <a:p>
            <a:pPr eaLnBrk="1" hangingPunct="1">
              <a:buClr>
                <a:schemeClr val="accent1"/>
              </a:buClr>
              <a:defRPr/>
            </a:pPr>
            <a:r>
              <a:rPr lang="en-US" sz="2800" b="1" dirty="0">
                <a:solidFill>
                  <a:srgbClr val="FFFF00"/>
                </a:solidFill>
                <a:latin typeface="Arial" charset="0"/>
              </a:rPr>
              <a:t>Unique Characteristics</a:t>
            </a:r>
          </a:p>
          <a:p>
            <a:pPr lvl="2" eaLnBrk="1" hangingPunct="1">
              <a:buClr>
                <a:schemeClr val="accent1"/>
              </a:buClr>
              <a:defRPr/>
            </a:pPr>
            <a:r>
              <a:rPr lang="en-US" sz="1800" b="1" dirty="0">
                <a:solidFill>
                  <a:srgbClr val="FFFF00"/>
                </a:solidFill>
                <a:latin typeface="Arial" charset="0"/>
              </a:rPr>
              <a:t>Reduced and BZP Free</a:t>
            </a:r>
          </a:p>
          <a:p>
            <a:pPr lvl="2" eaLnBrk="1" hangingPunct="1">
              <a:buClr>
                <a:schemeClr val="accent1"/>
              </a:buClr>
              <a:defRPr/>
            </a:pPr>
            <a:r>
              <a:rPr lang="en-US" sz="1800" b="1" dirty="0">
                <a:solidFill>
                  <a:srgbClr val="FFFF00"/>
                </a:solidFill>
                <a:latin typeface="Arial" charset="0"/>
              </a:rPr>
              <a:t>Low Yellowing</a:t>
            </a:r>
          </a:p>
          <a:p>
            <a:pPr lvl="2" eaLnBrk="1" hangingPunct="1">
              <a:buClr>
                <a:schemeClr val="accent1"/>
              </a:buClr>
              <a:defRPr/>
            </a:pPr>
            <a:r>
              <a:rPr lang="en-US" sz="1800" b="1" dirty="0">
                <a:solidFill>
                  <a:srgbClr val="FFFF00"/>
                </a:solidFill>
                <a:latin typeface="Arial" charset="0"/>
              </a:rPr>
              <a:t>CA Prop 65-Compliant</a:t>
            </a:r>
            <a:endParaRPr lang="en-US" b="1" dirty="0">
              <a:solidFill>
                <a:srgbClr val="FFFF00"/>
              </a:solidFill>
              <a:latin typeface="Arial"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15 (Kustom Kure)                                         00063D0ADan's HD                       ABA78158:"/>
          <p:cNvPicPr>
            <a:picLocks noChangeAspect="1" noChangeArrowheads="1"/>
          </p:cNvPicPr>
          <p:nvPr/>
        </p:nvPicPr>
        <p:blipFill>
          <a:blip r:embed="rId2" r:link="rId3" cstate="print">
            <a:lum bright="14000" contrast="60000"/>
          </a:blip>
          <a:srcRect/>
          <a:stretch>
            <a:fillRect/>
          </a:stretch>
        </p:blipFill>
        <p:spPr bwMode="auto">
          <a:xfrm>
            <a:off x="0" y="0"/>
            <a:ext cx="9144000" cy="6858000"/>
          </a:xfrm>
          <a:prstGeom prst="rect">
            <a:avLst/>
          </a:prstGeom>
          <a:noFill/>
          <a:ln w="9525">
            <a:noFill/>
            <a:miter lim="800000"/>
            <a:headEnd/>
            <a:tailEnd/>
          </a:ln>
        </p:spPr>
      </p:pic>
      <p:sp>
        <p:nvSpPr>
          <p:cNvPr id="624643" name="Rectangle 3"/>
          <p:cNvSpPr>
            <a:spLocks noGrp="1" noChangeArrowheads="1"/>
          </p:cNvSpPr>
          <p:nvPr>
            <p:ph type="body" idx="1"/>
          </p:nvPr>
        </p:nvSpPr>
        <p:spPr>
          <a:xfrm>
            <a:off x="457200" y="76200"/>
            <a:ext cx="8229600" cy="6781800"/>
          </a:xfrm>
        </p:spPr>
        <p:txBody>
          <a:bodyPr/>
          <a:lstStyle/>
          <a:p>
            <a:pPr algn="ctr" eaLnBrk="1" hangingPunct="1">
              <a:lnSpc>
                <a:spcPct val="80000"/>
              </a:lnSpc>
              <a:buFont typeface="Wingdings" pitchFamily="2" charset="2"/>
              <a:buNone/>
              <a:defRPr/>
            </a:pPr>
            <a:r>
              <a:rPr lang="en-US" b="1" dirty="0">
                <a:latin typeface="Arial" charset="0"/>
              </a:rPr>
              <a:t>Kustom Kure </a:t>
            </a:r>
          </a:p>
          <a:p>
            <a:pPr algn="ctr" eaLnBrk="1" hangingPunct="1">
              <a:lnSpc>
                <a:spcPct val="80000"/>
              </a:lnSpc>
              <a:buFont typeface="Wingdings" pitchFamily="2" charset="2"/>
              <a:buNone/>
              <a:defRPr/>
            </a:pPr>
            <a:r>
              <a:rPr lang="en-US" b="1" dirty="0">
                <a:latin typeface="Arial" charset="0"/>
              </a:rPr>
              <a:t>Energy Cure Coatings</a:t>
            </a:r>
            <a:endParaRPr lang="en-US" dirty="0">
              <a:latin typeface="Arial" charset="0"/>
            </a:endParaRPr>
          </a:p>
          <a:p>
            <a:pPr algn="ctr" eaLnBrk="1" hangingPunct="1">
              <a:lnSpc>
                <a:spcPct val="80000"/>
              </a:lnSpc>
              <a:buFont typeface="Wingdings" pitchFamily="2" charset="2"/>
              <a:buNone/>
              <a:defRPr/>
            </a:pPr>
            <a:endParaRPr lang="en-US" sz="1000" dirty="0">
              <a:latin typeface="Arial" charset="0"/>
            </a:endParaRPr>
          </a:p>
          <a:p>
            <a:pPr algn="ctr" eaLnBrk="1" hangingPunct="1">
              <a:lnSpc>
                <a:spcPct val="80000"/>
              </a:lnSpc>
              <a:buFont typeface="Wingdings" pitchFamily="2" charset="2"/>
              <a:buNone/>
              <a:defRPr/>
            </a:pPr>
            <a:r>
              <a:rPr lang="en-US" sz="2800" b="1" u="sng" dirty="0">
                <a:effectLst/>
                <a:latin typeface="Arial" pitchFamily="34" charset="0"/>
                <a:cs typeface="Arial" pitchFamily="34" charset="0"/>
              </a:rPr>
              <a:t>Unique Door Openers</a:t>
            </a:r>
          </a:p>
          <a:p>
            <a:pPr eaLnBrk="1" hangingPunct="1">
              <a:lnSpc>
                <a:spcPct val="80000"/>
              </a:lnSpc>
              <a:buFont typeface="Wingdings" pitchFamily="2" charset="2"/>
              <a:buNone/>
              <a:defRPr/>
            </a:pPr>
            <a:endParaRPr lang="en-US" sz="1600" dirty="0">
              <a:effectLst/>
              <a:latin typeface="Arial" pitchFamily="34" charset="0"/>
              <a:cs typeface="Arial" pitchFamily="34" charset="0"/>
            </a:endParaRPr>
          </a:p>
          <a:p>
            <a:pPr eaLnBrk="1" hangingPunct="1">
              <a:lnSpc>
                <a:spcPct val="80000"/>
              </a:lnSpc>
              <a:buFont typeface="Wingdings" pitchFamily="2" charset="2"/>
              <a:buNone/>
              <a:defRPr/>
            </a:pPr>
            <a:endParaRPr lang="en-US" sz="1600" dirty="0">
              <a:effectLst/>
              <a:latin typeface="Arial" pitchFamily="34" charset="0"/>
              <a:cs typeface="Arial" pitchFamily="34" charset="0"/>
            </a:endParaRPr>
          </a:p>
          <a:p>
            <a:pPr eaLnBrk="1" hangingPunct="1">
              <a:lnSpc>
                <a:spcPct val="80000"/>
              </a:lnSpc>
              <a:buFont typeface="Wingdings" pitchFamily="2" charset="2"/>
              <a:buNone/>
              <a:defRPr/>
            </a:pPr>
            <a:r>
              <a:rPr lang="en-US" sz="1600" dirty="0">
                <a:effectLst/>
                <a:latin typeface="Arial" pitchFamily="34" charset="0"/>
                <a:cs typeface="Arial" pitchFamily="34" charset="0"/>
              </a:rPr>
              <a:t>	</a:t>
            </a:r>
            <a:r>
              <a:rPr lang="en-US" sz="2400" b="1" dirty="0">
                <a:solidFill>
                  <a:srgbClr val="FFFF00"/>
                </a:solidFill>
                <a:effectLst/>
                <a:latin typeface="Arial" pitchFamily="34" charset="0"/>
                <a:cs typeface="Arial" pitchFamily="34" charset="0"/>
              </a:rPr>
              <a:t>KS-686	UV Pearlescent Coating</a:t>
            </a:r>
          </a:p>
          <a:p>
            <a:pPr eaLnBrk="1" hangingPunct="1">
              <a:lnSpc>
                <a:spcPct val="80000"/>
              </a:lnSpc>
              <a:buFont typeface="Wingdings" pitchFamily="2" charset="2"/>
              <a:buNone/>
              <a:defRPr/>
            </a:pPr>
            <a:r>
              <a:rPr lang="en-US" sz="2400" b="1" dirty="0">
                <a:solidFill>
                  <a:srgbClr val="FFFF00"/>
                </a:solidFill>
                <a:effectLst/>
                <a:latin typeface="Arial" pitchFamily="34" charset="0"/>
                <a:cs typeface="Arial" pitchFamily="34" charset="0"/>
              </a:rPr>
              <a:t>	KS-575	UV Low Finger Print Coating</a:t>
            </a:r>
          </a:p>
          <a:p>
            <a:pPr eaLnBrk="1" hangingPunct="1">
              <a:lnSpc>
                <a:spcPct val="80000"/>
              </a:lnSpc>
              <a:buFont typeface="Wingdings" pitchFamily="2" charset="2"/>
              <a:buNone/>
              <a:defRPr/>
            </a:pPr>
            <a:r>
              <a:rPr lang="en-US" sz="2400" b="1" dirty="0">
                <a:solidFill>
                  <a:srgbClr val="FFFF00"/>
                </a:solidFill>
                <a:effectLst/>
                <a:latin typeface="Arial" pitchFamily="34" charset="0"/>
                <a:cs typeface="Arial" pitchFamily="34" charset="0"/>
              </a:rPr>
              <a:t>	KS-492	UV Release Coating</a:t>
            </a:r>
          </a:p>
          <a:p>
            <a:pPr eaLnBrk="1" hangingPunct="1">
              <a:lnSpc>
                <a:spcPct val="80000"/>
              </a:lnSpc>
              <a:buFont typeface="Wingdings" pitchFamily="2" charset="2"/>
              <a:buNone/>
              <a:defRPr/>
            </a:pPr>
            <a:r>
              <a:rPr lang="en-US" sz="2400" b="1" dirty="0">
                <a:solidFill>
                  <a:srgbClr val="FFFF00"/>
                </a:solidFill>
                <a:effectLst/>
                <a:latin typeface="Arial" pitchFamily="34" charset="0"/>
                <a:cs typeface="Arial" pitchFamily="34" charset="0"/>
              </a:rPr>
              <a:t>	KS-696	UV BZP Free, Low Odor Coating </a:t>
            </a:r>
          </a:p>
          <a:p>
            <a:pPr eaLnBrk="1" hangingPunct="1">
              <a:lnSpc>
                <a:spcPct val="80000"/>
              </a:lnSpc>
              <a:buFont typeface="Wingdings" pitchFamily="2" charset="2"/>
              <a:buNone/>
              <a:defRPr/>
            </a:pPr>
            <a:r>
              <a:rPr lang="en-US" sz="2400" b="1" dirty="0">
                <a:solidFill>
                  <a:srgbClr val="FFFF00"/>
                </a:solidFill>
                <a:effectLst/>
                <a:latin typeface="Arial" pitchFamily="34" charset="0"/>
                <a:cs typeface="Arial" pitchFamily="34" charset="0"/>
              </a:rPr>
              <a:t>	KS-460	UV Gloss Foil Stampable Coating</a:t>
            </a:r>
          </a:p>
          <a:p>
            <a:pPr eaLnBrk="1" hangingPunct="1">
              <a:lnSpc>
                <a:spcPct val="80000"/>
              </a:lnSpc>
              <a:buFont typeface="Wingdings" pitchFamily="2" charset="2"/>
              <a:buNone/>
              <a:defRPr/>
            </a:pPr>
            <a:r>
              <a:rPr lang="en-US" sz="2400" b="1" dirty="0">
                <a:solidFill>
                  <a:srgbClr val="FFFF00"/>
                </a:solidFill>
                <a:effectLst/>
                <a:latin typeface="Arial" pitchFamily="34" charset="0"/>
                <a:cs typeface="Arial" pitchFamily="34" charset="0"/>
              </a:rPr>
              <a:t>	KS-552	UV Gloss Non-Skid Coating</a:t>
            </a:r>
          </a:p>
          <a:p>
            <a:pPr eaLnBrk="1" hangingPunct="1">
              <a:lnSpc>
                <a:spcPct val="80000"/>
              </a:lnSpc>
              <a:buFont typeface="Wingdings" pitchFamily="2" charset="2"/>
              <a:buNone/>
              <a:defRPr/>
            </a:pPr>
            <a:r>
              <a:rPr lang="en-US" sz="2400" b="1" dirty="0">
                <a:solidFill>
                  <a:srgbClr val="FFFF00"/>
                </a:solidFill>
                <a:effectLst/>
                <a:latin typeface="Arial" pitchFamily="34" charset="0"/>
                <a:cs typeface="Arial" pitchFamily="34" charset="0"/>
              </a:rPr>
              <a:t>	KS-584	UV Gloss Dry Erase Coating</a:t>
            </a:r>
          </a:p>
          <a:p>
            <a:pPr eaLnBrk="1" hangingPunct="1">
              <a:lnSpc>
                <a:spcPct val="80000"/>
              </a:lnSpc>
              <a:buFont typeface="Wingdings" pitchFamily="2" charset="2"/>
              <a:buNone/>
              <a:defRPr/>
            </a:pPr>
            <a:r>
              <a:rPr lang="en-US" sz="2400" b="1" dirty="0">
                <a:solidFill>
                  <a:srgbClr val="FFFF00"/>
                </a:solidFill>
                <a:effectLst/>
                <a:latin typeface="Arial" pitchFamily="34" charset="0"/>
                <a:cs typeface="Arial" pitchFamily="34" charset="0"/>
              </a:rPr>
              <a:t>	KS-661	UV Gloss Coating for Plastic Stock</a:t>
            </a:r>
          </a:p>
          <a:p>
            <a:pPr eaLnBrk="1" hangingPunct="1">
              <a:lnSpc>
                <a:spcPct val="80000"/>
              </a:lnSpc>
              <a:buFont typeface="Wingdings" pitchFamily="2" charset="2"/>
              <a:buNone/>
              <a:defRPr/>
            </a:pPr>
            <a:r>
              <a:rPr lang="en-US" sz="2400" b="1" dirty="0">
                <a:solidFill>
                  <a:srgbClr val="FFFF00"/>
                </a:solidFill>
                <a:effectLst/>
                <a:latin typeface="Arial" pitchFamily="34" charset="0"/>
                <a:cs typeface="Arial" pitchFamily="34" charset="0"/>
              </a:rPr>
              <a:t>	KS-668	UV Satin Coating</a:t>
            </a:r>
          </a:p>
          <a:p>
            <a:pPr eaLnBrk="1" hangingPunct="1">
              <a:lnSpc>
                <a:spcPct val="80000"/>
              </a:lnSpc>
              <a:buFont typeface="Wingdings" pitchFamily="2" charset="2"/>
              <a:buNone/>
              <a:defRPr/>
            </a:pPr>
            <a:r>
              <a:rPr lang="en-US" sz="2400" b="1" dirty="0">
                <a:solidFill>
                  <a:srgbClr val="FFFF00"/>
                </a:solidFill>
                <a:effectLst/>
                <a:latin typeface="Arial" pitchFamily="34" charset="0"/>
                <a:cs typeface="Arial" pitchFamily="34" charset="0"/>
              </a:rPr>
              <a:t>	KS-451	UV Matte Coating</a:t>
            </a:r>
          </a:p>
          <a:p>
            <a:pPr eaLnBrk="1" hangingPunct="1">
              <a:lnSpc>
                <a:spcPct val="80000"/>
              </a:lnSpc>
              <a:buFont typeface="Wingdings" pitchFamily="2" charset="2"/>
              <a:buNone/>
              <a:defRPr/>
            </a:pPr>
            <a:r>
              <a:rPr lang="en-US" sz="2400" b="1" dirty="0">
                <a:solidFill>
                  <a:srgbClr val="FFFF00"/>
                </a:solidFill>
                <a:effectLst/>
                <a:latin typeface="Arial" pitchFamily="34" charset="0"/>
                <a:cs typeface="Arial" pitchFamily="34" charset="0"/>
              </a:rPr>
              <a:t>	KS-21001	UV Gloss Screen Coating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p:cNvPicPr>
            <a:picLocks noChangeAspect="1" noChangeArrowheads="1"/>
          </p:cNvPicPr>
          <p:nvPr/>
        </p:nvPicPr>
        <p:blipFill>
          <a:blip r:embed="rId3" cstate="print"/>
          <a:srcRect/>
          <a:stretch>
            <a:fillRect/>
          </a:stretch>
        </p:blipFill>
        <p:spPr bwMode="auto">
          <a:xfrm>
            <a:off x="0" y="0"/>
            <a:ext cx="9144000" cy="6864350"/>
          </a:xfrm>
          <a:prstGeom prst="rect">
            <a:avLst/>
          </a:prstGeom>
          <a:noFill/>
          <a:ln w="9525">
            <a:noFill/>
            <a:miter lim="800000"/>
            <a:headEnd/>
            <a:tailEnd/>
          </a:ln>
        </p:spPr>
      </p:pic>
      <p:sp>
        <p:nvSpPr>
          <p:cNvPr id="10243" name="Text Box 6"/>
          <p:cNvSpPr txBox="1">
            <a:spLocks noChangeArrowheads="1"/>
          </p:cNvSpPr>
          <p:nvPr/>
        </p:nvSpPr>
        <p:spPr bwMode="auto">
          <a:xfrm>
            <a:off x="1066800" y="381000"/>
            <a:ext cx="7467600" cy="1311275"/>
          </a:xfrm>
          <a:prstGeom prst="rect">
            <a:avLst/>
          </a:prstGeom>
          <a:noFill/>
          <a:ln w="9525">
            <a:noFill/>
            <a:miter lim="800000"/>
            <a:headEnd/>
            <a:tailEnd/>
          </a:ln>
        </p:spPr>
        <p:txBody>
          <a:bodyPr>
            <a:spAutoFit/>
          </a:bodyPr>
          <a:lstStyle/>
          <a:p>
            <a:pPr algn="ctr">
              <a:spcBef>
                <a:spcPct val="50000"/>
              </a:spcBef>
            </a:pPr>
            <a:r>
              <a:rPr lang="en-US" sz="3200">
                <a:latin typeface="Arial" charset="0"/>
              </a:rPr>
              <a:t>Kustom Group Shipping &amp; Receiving</a:t>
            </a:r>
          </a:p>
          <a:p>
            <a:pPr algn="ctr">
              <a:spcBef>
                <a:spcPct val="50000"/>
              </a:spcBef>
            </a:pPr>
            <a:r>
              <a:rPr lang="en-US" sz="3200">
                <a:latin typeface="Arial" charset="0"/>
              </a:rPr>
              <a:t>Richwood, Kentucky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age 15 (Kustom Kure)                                         00063D0ADan's HD                       ABA78158:"/>
          <p:cNvPicPr>
            <a:picLocks noChangeAspect="1" noChangeArrowheads="1"/>
          </p:cNvPicPr>
          <p:nvPr/>
        </p:nvPicPr>
        <p:blipFill>
          <a:blip r:embed="rId2" r:link="rId3" cstate="print">
            <a:lum bright="14000" contrast="60000"/>
          </a:blip>
          <a:srcRect/>
          <a:stretch>
            <a:fillRect/>
          </a:stretch>
        </p:blipFill>
        <p:spPr bwMode="auto">
          <a:xfrm>
            <a:off x="0" y="0"/>
            <a:ext cx="9144000" cy="6858000"/>
          </a:xfrm>
          <a:prstGeom prst="rect">
            <a:avLst/>
          </a:prstGeom>
          <a:noFill/>
          <a:ln w="9525">
            <a:noFill/>
            <a:miter lim="800000"/>
            <a:headEnd/>
            <a:tailEnd/>
          </a:ln>
        </p:spPr>
      </p:pic>
      <p:sp>
        <p:nvSpPr>
          <p:cNvPr id="559107" name="Rectangle 3"/>
          <p:cNvSpPr>
            <a:spLocks noGrp="1" noChangeArrowheads="1"/>
          </p:cNvSpPr>
          <p:nvPr>
            <p:ph type="body" idx="1"/>
          </p:nvPr>
        </p:nvSpPr>
        <p:spPr>
          <a:xfrm>
            <a:off x="1219200" y="304800"/>
            <a:ext cx="6781800" cy="6248400"/>
          </a:xfrm>
        </p:spPr>
        <p:txBody>
          <a:bodyPr/>
          <a:lstStyle/>
          <a:p>
            <a:pPr algn="ctr" eaLnBrk="1" hangingPunct="1">
              <a:lnSpc>
                <a:spcPct val="90000"/>
              </a:lnSpc>
              <a:buFont typeface="Wingdings" pitchFamily="2" charset="2"/>
              <a:buNone/>
              <a:defRPr/>
            </a:pPr>
            <a:r>
              <a:rPr lang="en-US" b="1" dirty="0">
                <a:latin typeface="Arial" charset="0"/>
              </a:rPr>
              <a:t>Kustom Kure </a:t>
            </a:r>
          </a:p>
          <a:p>
            <a:pPr algn="ctr" eaLnBrk="1" hangingPunct="1">
              <a:lnSpc>
                <a:spcPct val="90000"/>
              </a:lnSpc>
              <a:buFont typeface="Wingdings" pitchFamily="2" charset="2"/>
              <a:buNone/>
              <a:defRPr/>
            </a:pPr>
            <a:r>
              <a:rPr lang="en-US" b="1" u="sng" dirty="0">
                <a:latin typeface="Arial" charset="0"/>
              </a:rPr>
              <a:t>Energy Cure OPV’s</a:t>
            </a:r>
            <a:endParaRPr lang="en-US" u="sng" dirty="0">
              <a:latin typeface="Arial" charset="0"/>
            </a:endParaRPr>
          </a:p>
          <a:p>
            <a:pPr algn="ctr" eaLnBrk="1" hangingPunct="1">
              <a:lnSpc>
                <a:spcPct val="90000"/>
              </a:lnSpc>
              <a:buFont typeface="Wingdings" pitchFamily="2" charset="2"/>
              <a:buNone/>
              <a:defRPr/>
            </a:pPr>
            <a:endParaRPr lang="en-US" sz="2400" dirty="0">
              <a:latin typeface="Arial" charset="0"/>
            </a:endParaRPr>
          </a:p>
          <a:p>
            <a:pPr eaLnBrk="1" hangingPunct="1">
              <a:lnSpc>
                <a:spcPct val="90000"/>
              </a:lnSpc>
              <a:buClr>
                <a:schemeClr val="accent1"/>
              </a:buClr>
              <a:defRPr/>
            </a:pPr>
            <a:r>
              <a:rPr lang="en-US" sz="2800" b="1" dirty="0">
                <a:solidFill>
                  <a:srgbClr val="FFFF00"/>
                </a:solidFill>
                <a:latin typeface="Arial" charset="0"/>
              </a:rPr>
              <a:t>Dry offset ink unit applied OPV’s</a:t>
            </a:r>
          </a:p>
          <a:p>
            <a:pPr eaLnBrk="1" hangingPunct="1">
              <a:lnSpc>
                <a:spcPct val="90000"/>
              </a:lnSpc>
              <a:buClr>
                <a:schemeClr val="accent1"/>
              </a:buClr>
              <a:defRPr/>
            </a:pPr>
            <a:r>
              <a:rPr lang="en-US" sz="2800" b="1" dirty="0">
                <a:solidFill>
                  <a:srgbClr val="FFFF00"/>
                </a:solidFill>
                <a:latin typeface="Arial" charset="0"/>
              </a:rPr>
              <a:t>Lithographic ink unit applied OPV’s</a:t>
            </a:r>
          </a:p>
          <a:p>
            <a:pPr eaLnBrk="1" hangingPunct="1">
              <a:lnSpc>
                <a:spcPct val="90000"/>
              </a:lnSpc>
              <a:buClr>
                <a:schemeClr val="accent1"/>
              </a:buClr>
              <a:defRPr/>
            </a:pPr>
            <a:r>
              <a:rPr lang="en-US" sz="2800" b="1" dirty="0">
                <a:solidFill>
                  <a:srgbClr val="FFFF00"/>
                </a:solidFill>
                <a:latin typeface="Arial" charset="0"/>
              </a:rPr>
              <a:t>Available in UV, H-UV and LED</a:t>
            </a:r>
          </a:p>
          <a:p>
            <a:pPr eaLnBrk="1" hangingPunct="1">
              <a:lnSpc>
                <a:spcPct val="90000"/>
              </a:lnSpc>
              <a:buClr>
                <a:schemeClr val="accent1"/>
              </a:buClr>
              <a:defRPr/>
            </a:pPr>
            <a:r>
              <a:rPr lang="en-US" sz="2800" b="1" dirty="0">
                <a:solidFill>
                  <a:srgbClr val="FFFF00"/>
                </a:solidFill>
                <a:latin typeface="Arial" charset="0"/>
              </a:rPr>
              <a:t>Gloss, Matte and Satin</a:t>
            </a:r>
          </a:p>
          <a:p>
            <a:pPr eaLnBrk="1" hangingPunct="1">
              <a:lnSpc>
                <a:spcPct val="90000"/>
              </a:lnSpc>
              <a:buClr>
                <a:schemeClr val="accent1"/>
              </a:buClr>
              <a:defRPr/>
            </a:pPr>
            <a:r>
              <a:rPr lang="en-US" sz="2800" b="1" dirty="0">
                <a:solidFill>
                  <a:srgbClr val="FFFF00"/>
                </a:solidFill>
                <a:latin typeface="Arial" charset="0"/>
              </a:rPr>
              <a:t>OPV’s for most substrates</a:t>
            </a:r>
          </a:p>
          <a:p>
            <a:pPr lvl="2" eaLnBrk="1" hangingPunct="1">
              <a:lnSpc>
                <a:spcPct val="90000"/>
              </a:lnSpc>
              <a:buClr>
                <a:schemeClr val="accent1"/>
              </a:buClr>
              <a:defRPr/>
            </a:pPr>
            <a:r>
              <a:rPr lang="en-US" sz="1800" b="1" dirty="0">
                <a:solidFill>
                  <a:srgbClr val="FFFF00"/>
                </a:solidFill>
                <a:latin typeface="Arial" charset="0"/>
              </a:rPr>
              <a:t>Paper</a:t>
            </a:r>
          </a:p>
          <a:p>
            <a:pPr lvl="2" eaLnBrk="1" hangingPunct="1">
              <a:lnSpc>
                <a:spcPct val="90000"/>
              </a:lnSpc>
              <a:buClr>
                <a:schemeClr val="accent1"/>
              </a:buClr>
              <a:defRPr/>
            </a:pPr>
            <a:r>
              <a:rPr lang="en-US" sz="1800" b="1" dirty="0">
                <a:solidFill>
                  <a:srgbClr val="FFFF00"/>
                </a:solidFill>
                <a:latin typeface="Arial" charset="0"/>
              </a:rPr>
              <a:t>Plastic</a:t>
            </a:r>
          </a:p>
          <a:p>
            <a:pPr lvl="2" eaLnBrk="1" hangingPunct="1">
              <a:lnSpc>
                <a:spcPct val="90000"/>
              </a:lnSpc>
              <a:buClr>
                <a:schemeClr val="accent1"/>
              </a:buClr>
              <a:defRPr/>
            </a:pPr>
            <a:r>
              <a:rPr lang="en-US" sz="1800" b="1" dirty="0">
                <a:solidFill>
                  <a:srgbClr val="FFFF00"/>
                </a:solidFill>
                <a:latin typeface="Arial" charset="0"/>
              </a:rPr>
              <a:t>Foil &amp; Metal</a:t>
            </a:r>
          </a:p>
          <a:p>
            <a:pPr eaLnBrk="1" hangingPunct="1">
              <a:lnSpc>
                <a:spcPct val="90000"/>
              </a:lnSpc>
              <a:buClr>
                <a:schemeClr val="accent1"/>
              </a:buClr>
              <a:defRPr/>
            </a:pPr>
            <a:r>
              <a:rPr lang="en-US" sz="2800" b="1" dirty="0">
                <a:solidFill>
                  <a:srgbClr val="FFFF00"/>
                </a:solidFill>
                <a:latin typeface="Arial" charset="0"/>
              </a:rPr>
              <a:t>Unique Characteristics</a:t>
            </a:r>
          </a:p>
          <a:p>
            <a:pPr lvl="2" eaLnBrk="1" hangingPunct="1">
              <a:lnSpc>
                <a:spcPct val="90000"/>
              </a:lnSpc>
              <a:buClr>
                <a:schemeClr val="accent1"/>
              </a:buClr>
              <a:defRPr/>
            </a:pPr>
            <a:r>
              <a:rPr lang="en-US" sz="1800" b="1" dirty="0">
                <a:solidFill>
                  <a:srgbClr val="FFFF00"/>
                </a:solidFill>
                <a:latin typeface="Arial" charset="0"/>
              </a:rPr>
              <a:t>Imprintable, stampable and </a:t>
            </a:r>
            <a:r>
              <a:rPr lang="en-US" sz="1800" b="1" dirty="0" err="1">
                <a:solidFill>
                  <a:srgbClr val="FFFF00"/>
                </a:solidFill>
                <a:latin typeface="Arial" charset="0"/>
              </a:rPr>
              <a:t>gluable</a:t>
            </a:r>
            <a:endParaRPr lang="en-US" sz="1800" b="1" dirty="0">
              <a:solidFill>
                <a:srgbClr val="FFFF00"/>
              </a:solidFill>
              <a:latin typeface="Arial" charset="0"/>
            </a:endParaRPr>
          </a:p>
          <a:p>
            <a:pPr lvl="2" eaLnBrk="1" hangingPunct="1">
              <a:lnSpc>
                <a:spcPct val="90000"/>
              </a:lnSpc>
              <a:buClr>
                <a:schemeClr val="accent1"/>
              </a:buClr>
              <a:defRPr/>
            </a:pPr>
            <a:r>
              <a:rPr lang="en-US" sz="1800" b="1" dirty="0">
                <a:solidFill>
                  <a:srgbClr val="FFFF00"/>
                </a:solidFill>
                <a:latin typeface="Arial" charset="0"/>
              </a:rPr>
              <a:t>Primers for under ink (sizings)</a:t>
            </a:r>
          </a:p>
          <a:p>
            <a:pPr lvl="2" eaLnBrk="1" hangingPunct="1">
              <a:lnSpc>
                <a:spcPct val="90000"/>
              </a:lnSpc>
              <a:buClr>
                <a:schemeClr val="accent1"/>
              </a:buClr>
              <a:defRPr/>
            </a:pPr>
            <a:r>
              <a:rPr lang="en-US" sz="1800" b="1" dirty="0">
                <a:solidFill>
                  <a:srgbClr val="FFFF00"/>
                </a:solidFill>
                <a:latin typeface="Arial" charset="0"/>
              </a:rPr>
              <a:t>Cast and Cure</a:t>
            </a:r>
          </a:p>
          <a:p>
            <a:pPr lvl="2" eaLnBrk="1" hangingPunct="1">
              <a:lnSpc>
                <a:spcPct val="90000"/>
              </a:lnSpc>
              <a:buClr>
                <a:schemeClr val="accent1"/>
              </a:buClr>
              <a:defRPr/>
            </a:pPr>
            <a:endParaRPr lang="en-US" sz="1800" b="1" dirty="0">
              <a:latin typeface="Arial"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Rot="1" noChangeArrowheads="1"/>
          </p:cNvSpPr>
          <p:nvPr>
            <p:ph type="title"/>
          </p:nvPr>
        </p:nvSpPr>
        <p:spPr>
          <a:xfrm>
            <a:off x="457200" y="0"/>
            <a:ext cx="8229600" cy="1066800"/>
          </a:xfrm>
        </p:spPr>
        <p:txBody>
          <a:bodyPr/>
          <a:lstStyle/>
          <a:p>
            <a:pPr eaLnBrk="1" hangingPunct="1">
              <a:defRPr/>
            </a:pPr>
            <a:r>
              <a:rPr lang="en-US" dirty="0">
                <a:solidFill>
                  <a:schemeClr val="tx1"/>
                </a:solidFill>
              </a:rPr>
              <a:t>Unique Universal Perspective</a:t>
            </a:r>
          </a:p>
        </p:txBody>
      </p:sp>
      <p:sp>
        <p:nvSpPr>
          <p:cNvPr id="27651" name="Rectangle 3"/>
          <p:cNvSpPr>
            <a:spLocks noChangeArrowheads="1"/>
          </p:cNvSpPr>
          <p:nvPr/>
        </p:nvSpPr>
        <p:spPr bwMode="auto">
          <a:xfrm>
            <a:off x="152400" y="1143000"/>
            <a:ext cx="8763000" cy="5105400"/>
          </a:xfrm>
          <a:prstGeom prst="rect">
            <a:avLst/>
          </a:prstGeom>
          <a:noFill/>
          <a:ln w="9525">
            <a:noFill/>
            <a:miter lim="800000"/>
            <a:headEnd/>
            <a:tailEnd/>
          </a:ln>
        </p:spPr>
        <p:txBody>
          <a:bodyPr/>
          <a:lstStyle/>
          <a:p>
            <a:pPr eaLnBrk="1" hangingPunct="1">
              <a:spcBef>
                <a:spcPct val="20000"/>
              </a:spcBef>
              <a:buClr>
                <a:schemeClr val="hlink"/>
              </a:buClr>
              <a:buSzPct val="70000"/>
              <a:buFont typeface="Wingdings" pitchFamily="2" charset="2"/>
              <a:buNone/>
            </a:pPr>
            <a:r>
              <a:rPr lang="en-US" sz="3200">
                <a:solidFill>
                  <a:srgbClr val="FFFF00"/>
                </a:solidFill>
              </a:rPr>
              <a:t>    Kustom Group has combined our knowledge of coating methods with our knowledge of materials to make oil-based, water-based, energy curable and digital inks to offer our customers a more in-depth knowledge of various applications and what is required of coatings and overprints of all chemistries. Coatings and overprints are not just printed on substrates but over ink too. This expanded  knowledge allows Kustom to offer specialty products unique in the industry.</a:t>
            </a:r>
          </a:p>
          <a:p>
            <a:pPr eaLnBrk="1" hangingPunct="1">
              <a:spcBef>
                <a:spcPct val="20000"/>
              </a:spcBef>
              <a:buClr>
                <a:schemeClr val="hlink"/>
              </a:buClr>
              <a:buSzPct val="70000"/>
              <a:buFont typeface="Wingdings" pitchFamily="2" charset="2"/>
              <a:buNone/>
            </a:pPr>
            <a:endParaRPr lang="en-US" sz="3200"/>
          </a:p>
          <a:p>
            <a:pPr eaLnBrk="1" hangingPunct="1">
              <a:spcBef>
                <a:spcPct val="20000"/>
              </a:spcBef>
              <a:buClr>
                <a:schemeClr val="hlink"/>
              </a:buClr>
              <a:buSzPct val="70000"/>
              <a:buFont typeface="Wingdings" pitchFamily="2" charset="2"/>
              <a:buNone/>
            </a:pPr>
            <a:endParaRPr lang="en-US" sz="32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C00A8CC-404B-44EE-A4CA-D4B1E6322212}"/>
              </a:ext>
            </a:extLst>
          </p:cNvPr>
          <p:cNvGraphicFramePr>
            <a:graphicFrameLocks noGrp="1"/>
          </p:cNvGraphicFramePr>
          <p:nvPr>
            <p:extLst>
              <p:ext uri="{D42A27DB-BD31-4B8C-83A1-F6EECF244321}">
                <p14:modId xmlns:p14="http://schemas.microsoft.com/office/powerpoint/2010/main" val="82022669"/>
              </p:ext>
            </p:extLst>
          </p:nvPr>
        </p:nvGraphicFramePr>
        <p:xfrm>
          <a:off x="152400" y="925443"/>
          <a:ext cx="7821066" cy="4719547"/>
        </p:xfrm>
        <a:graphic>
          <a:graphicData uri="http://schemas.openxmlformats.org/drawingml/2006/table">
            <a:tbl>
              <a:tblPr>
                <a:tableStyleId>{2D5ABB26-0587-4C30-8999-92F81FD0307C}</a:tableStyleId>
              </a:tblPr>
              <a:tblGrid>
                <a:gridCol w="603275">
                  <a:extLst>
                    <a:ext uri="{9D8B030D-6E8A-4147-A177-3AD203B41FA5}">
                      <a16:colId xmlns:a16="http://schemas.microsoft.com/office/drawing/2014/main" val="565078096"/>
                    </a:ext>
                  </a:extLst>
                </a:gridCol>
                <a:gridCol w="1911325">
                  <a:extLst>
                    <a:ext uri="{9D8B030D-6E8A-4147-A177-3AD203B41FA5}">
                      <a16:colId xmlns:a16="http://schemas.microsoft.com/office/drawing/2014/main" val="641115812"/>
                    </a:ext>
                  </a:extLst>
                </a:gridCol>
                <a:gridCol w="139125">
                  <a:extLst>
                    <a:ext uri="{9D8B030D-6E8A-4147-A177-3AD203B41FA5}">
                      <a16:colId xmlns:a16="http://schemas.microsoft.com/office/drawing/2014/main" val="1532373066"/>
                    </a:ext>
                  </a:extLst>
                </a:gridCol>
                <a:gridCol w="620081">
                  <a:extLst>
                    <a:ext uri="{9D8B030D-6E8A-4147-A177-3AD203B41FA5}">
                      <a16:colId xmlns:a16="http://schemas.microsoft.com/office/drawing/2014/main" val="1334672683"/>
                    </a:ext>
                  </a:extLst>
                </a:gridCol>
                <a:gridCol w="4547260">
                  <a:extLst>
                    <a:ext uri="{9D8B030D-6E8A-4147-A177-3AD203B41FA5}">
                      <a16:colId xmlns:a16="http://schemas.microsoft.com/office/drawing/2014/main" val="8338805"/>
                    </a:ext>
                  </a:extLst>
                </a:gridCol>
              </a:tblGrid>
              <a:tr h="134769">
                <a:tc gridSpan="5">
                  <a:txBody>
                    <a:bodyPr/>
                    <a:lstStyle/>
                    <a:p>
                      <a:pPr algn="ctr" fontAlgn="b"/>
                      <a:r>
                        <a:rPr lang="en-US" sz="1400" b="1" u="none" strike="noStrike" dirty="0">
                          <a:effectLst/>
                        </a:rPr>
                        <a:t>Pearl</a:t>
                      </a:r>
                      <a:endParaRPr lang="en-US" sz="1400" b="1" i="0" u="none" strike="noStrike" dirty="0">
                        <a:solidFill>
                          <a:srgbClr val="000000"/>
                        </a:solidFill>
                        <a:effectLst/>
                        <a:latin typeface="Calibri" panose="020F0502020204030204" pitchFamily="34" charset="0"/>
                      </a:endParaRPr>
                    </a:p>
                  </a:txBody>
                  <a:tcPr marL="6624" marR="6624" marT="6624"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00205969"/>
                  </a:ext>
                </a:extLst>
              </a:tr>
              <a:tr h="134769">
                <a:tc>
                  <a:txBody>
                    <a:bodyPr/>
                    <a:lstStyle/>
                    <a:p>
                      <a:pPr algn="ctr" fontAlgn="b"/>
                      <a:r>
                        <a:rPr lang="en-US" sz="800" u="none" strike="noStrike" dirty="0">
                          <a:effectLst/>
                        </a:rPr>
                        <a:t>KS-416</a:t>
                      </a:r>
                      <a:endParaRPr lang="en-US" sz="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Glistening Gold UV Coating</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KS-818</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Ultra Blue UV Coating</a:t>
                      </a:r>
                      <a:endParaRPr lang="en-U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3766008480"/>
                  </a:ext>
                </a:extLst>
              </a:tr>
              <a:tr h="134769">
                <a:tc>
                  <a:txBody>
                    <a:bodyPr/>
                    <a:lstStyle/>
                    <a:p>
                      <a:pPr algn="ctr" fontAlgn="b"/>
                      <a:r>
                        <a:rPr lang="en-US" sz="800" u="none" strike="noStrike">
                          <a:effectLst/>
                        </a:rPr>
                        <a:t>KS-816</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Platinum Gold UV Coating</a:t>
                      </a:r>
                      <a:endParaRPr lang="en-US" sz="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dirty="0">
                          <a:effectLst/>
                        </a:rPr>
                        <a:t>KS-819</a:t>
                      </a:r>
                      <a:endParaRPr lang="en-US" sz="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l" fontAlgn="b"/>
                      <a:r>
                        <a:rPr lang="pt-BR" sz="800" u="none" strike="noStrike">
                          <a:effectLst/>
                        </a:rPr>
                        <a:t>Ultra Blue UV Coating w/o OB</a:t>
                      </a:r>
                      <a:endParaRPr lang="pt-BR" sz="800" b="0" i="0" u="none" strike="noStrike">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4236739765"/>
                  </a:ext>
                </a:extLst>
              </a:tr>
              <a:tr h="134769">
                <a:tc>
                  <a:txBody>
                    <a:bodyPr/>
                    <a:lstStyle/>
                    <a:p>
                      <a:pPr algn="ctr" fontAlgn="b"/>
                      <a:r>
                        <a:rPr lang="en-US" sz="800" u="none" strike="noStrike">
                          <a:effectLst/>
                        </a:rPr>
                        <a:t>KS-817</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Platinum Gold UV Coating w/o OB</a:t>
                      </a:r>
                      <a:endParaRPr lang="en-US" sz="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KS-413</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Radiant Red UV Coating</a:t>
                      </a:r>
                      <a:endParaRPr lang="en-US" sz="800" b="0" i="0" u="none" strike="noStrike">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897303961"/>
                  </a:ext>
                </a:extLst>
              </a:tr>
              <a:tr h="134769">
                <a:tc>
                  <a:txBody>
                    <a:bodyPr/>
                    <a:lstStyle/>
                    <a:p>
                      <a:pPr algn="ctr" fontAlgn="b"/>
                      <a:r>
                        <a:rPr lang="en-US" sz="800" u="none" strike="noStrike">
                          <a:effectLst/>
                        </a:rPr>
                        <a:t>KS-839</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Gold Pearl Satin UV Coating</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KS-814</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s-ES" sz="800" u="none" strike="noStrike" dirty="0">
                          <a:effectLst/>
                        </a:rPr>
                        <a:t>Ultra Red Pearl UV Coating</a:t>
                      </a:r>
                      <a:endParaRPr lang="es-E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3065181144"/>
                  </a:ext>
                </a:extLst>
              </a:tr>
              <a:tr h="134769">
                <a:tc>
                  <a:txBody>
                    <a:bodyPr/>
                    <a:lstStyle/>
                    <a:p>
                      <a:pPr algn="ctr" fontAlgn="b"/>
                      <a:r>
                        <a:rPr lang="en-US" sz="800" u="none" strike="noStrike">
                          <a:effectLst/>
                        </a:rPr>
                        <a:t>KS-848</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BZP Free Glistening Gold UV Coating</a:t>
                      </a:r>
                      <a:endParaRPr lang="en-US" sz="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dirty="0">
                          <a:effectLst/>
                        </a:rPr>
                        <a:t>KS-815</a:t>
                      </a:r>
                      <a:endParaRPr lang="en-US" sz="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Ultra Green Pearl UV Coating</a:t>
                      </a:r>
                      <a:endParaRPr lang="en-US" sz="800" b="0" i="0" u="none" strike="noStrike">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2783083820"/>
                  </a:ext>
                </a:extLst>
              </a:tr>
              <a:tr h="134769">
                <a:tc>
                  <a:txBody>
                    <a:bodyPr/>
                    <a:lstStyle/>
                    <a:p>
                      <a:pPr algn="ctr" fontAlgn="b"/>
                      <a:r>
                        <a:rPr lang="en-US" sz="800" u="none" strike="noStrike">
                          <a:effectLst/>
                        </a:rPr>
                        <a:t>KF-8076</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Aqueous Flexo Gold Pearl Coating</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KS-844</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Rutile Green Security BZP Free UV Coating</a:t>
                      </a:r>
                      <a:endParaRPr lang="en-U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3707681972"/>
                  </a:ext>
                </a:extLst>
              </a:tr>
              <a:tr h="134769">
                <a:tc>
                  <a:txBody>
                    <a:bodyPr/>
                    <a:lstStyle/>
                    <a:p>
                      <a:pPr algn="ctr" fontAlgn="b"/>
                      <a:r>
                        <a:rPr lang="en-US" sz="800" u="none" strike="noStrike">
                          <a:effectLst/>
                        </a:rPr>
                        <a:t>KS-9821</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Gold Pearl AQ Coating</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KS-852</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Green Pearl UV Coating</a:t>
                      </a:r>
                      <a:endParaRPr lang="en-U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264671422"/>
                  </a:ext>
                </a:extLst>
              </a:tr>
              <a:tr h="134769">
                <a:tc>
                  <a:txBody>
                    <a:bodyPr/>
                    <a:lstStyle/>
                    <a:p>
                      <a:pPr algn="ctr" fontAlgn="b"/>
                      <a:r>
                        <a:rPr lang="en-US" sz="800" u="none" strike="noStrike">
                          <a:effectLst/>
                        </a:rPr>
                        <a:t>KS-9825</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Iridescent Platinum Gold AQ Coating</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KS-414</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Vivid Orange UV Coating</a:t>
                      </a:r>
                      <a:endParaRPr lang="en-U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157743954"/>
                  </a:ext>
                </a:extLst>
              </a:tr>
              <a:tr h="134769">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689515230"/>
                  </a:ext>
                </a:extLst>
              </a:tr>
              <a:tr h="134769">
                <a:tc>
                  <a:txBody>
                    <a:bodyPr/>
                    <a:lstStyle/>
                    <a:p>
                      <a:pPr algn="ctr" fontAlgn="b"/>
                      <a:r>
                        <a:rPr lang="en-US" sz="800" u="none" strike="noStrike">
                          <a:effectLst/>
                        </a:rPr>
                        <a:t>KS-405</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Pearlescent Litho UV OPV</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KS-542</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Blue Cast OB </a:t>
                      </a:r>
                      <a:r>
                        <a:rPr lang="en-US" sz="800" u="none" strike="noStrike" dirty="0" err="1">
                          <a:effectLst/>
                        </a:rPr>
                        <a:t>Imprintable</a:t>
                      </a:r>
                      <a:r>
                        <a:rPr lang="en-US" sz="800" u="none" strike="noStrike" dirty="0">
                          <a:effectLst/>
                        </a:rPr>
                        <a:t> Gloss UV Coating</a:t>
                      </a:r>
                      <a:endParaRPr lang="en-U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354732188"/>
                  </a:ext>
                </a:extLst>
              </a:tr>
              <a:tr h="134769">
                <a:tc>
                  <a:txBody>
                    <a:bodyPr/>
                    <a:lstStyle/>
                    <a:p>
                      <a:pPr algn="ctr" fontAlgn="b"/>
                      <a:r>
                        <a:rPr lang="en-US" sz="800" u="none" strike="noStrike">
                          <a:effectLst/>
                        </a:rPr>
                        <a:t>KS-449</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Pearl UV Coating</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KS-843</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Rutile Blue Security UV Coating</a:t>
                      </a:r>
                      <a:endParaRPr lang="en-U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2395474746"/>
                  </a:ext>
                </a:extLst>
              </a:tr>
              <a:tr h="115314">
                <a:tc>
                  <a:txBody>
                    <a:bodyPr/>
                    <a:lstStyle/>
                    <a:p>
                      <a:pPr algn="ctr" fontAlgn="b"/>
                      <a:r>
                        <a:rPr lang="en-US" sz="800" u="none" strike="noStrike">
                          <a:effectLst/>
                        </a:rPr>
                        <a:t>KS-490</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Imprintable UV Silver Pearl Gloss Coating</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KS-840</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Rutile Gold Security UV Coating w/UV-A Indicator</a:t>
                      </a:r>
                      <a:endParaRPr lang="en-US" sz="800" b="0" i="0" u="none" strike="noStrike">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354959524"/>
                  </a:ext>
                </a:extLst>
              </a:tr>
              <a:tr h="134769">
                <a:tc>
                  <a:txBody>
                    <a:bodyPr/>
                    <a:lstStyle/>
                    <a:p>
                      <a:pPr algn="ctr" fontAlgn="b"/>
                      <a:r>
                        <a:rPr lang="en-US" sz="800" u="none" strike="noStrike">
                          <a:effectLst/>
                        </a:rPr>
                        <a:t>KS-572</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Silver Pearl Gloss UV Coating</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KS-841</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Rutile Gold Security UV Coating</a:t>
                      </a:r>
                      <a:endParaRPr lang="en-US" sz="800" b="0" i="0" u="none" strike="noStrike">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345627001"/>
                  </a:ext>
                </a:extLst>
              </a:tr>
              <a:tr h="156801">
                <a:tc>
                  <a:txBody>
                    <a:bodyPr/>
                    <a:lstStyle/>
                    <a:p>
                      <a:pPr algn="ctr" fontAlgn="b"/>
                      <a:r>
                        <a:rPr lang="en-US" sz="800" u="none" strike="noStrike">
                          <a:effectLst/>
                        </a:rPr>
                        <a:t>KS-625</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Imprintable Silver Pearl Satin UV Coating</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KS-844</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Rutile Green Security BZP Free UV Coating</a:t>
                      </a:r>
                      <a:endParaRPr lang="en-U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538657801"/>
                  </a:ext>
                </a:extLst>
              </a:tr>
              <a:tr h="141508">
                <a:tc>
                  <a:txBody>
                    <a:bodyPr/>
                    <a:lstStyle/>
                    <a:p>
                      <a:pPr algn="ctr" fontAlgn="b"/>
                      <a:r>
                        <a:rPr lang="en-US" sz="800" u="none" strike="noStrike">
                          <a:effectLst/>
                        </a:rPr>
                        <a:t>KS-686</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Silver Pearl Gloss UV Coating</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KS-842</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Rutile Red Security UV Coating</a:t>
                      </a:r>
                      <a:endParaRPr lang="en-U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161054763"/>
                  </a:ext>
                </a:extLst>
              </a:tr>
              <a:tr h="87092">
                <a:tc>
                  <a:txBody>
                    <a:bodyPr/>
                    <a:lstStyle/>
                    <a:p>
                      <a:pPr algn="ctr" fontAlgn="b"/>
                      <a:r>
                        <a:rPr lang="en-US" sz="800" u="none" strike="noStrike">
                          <a:effectLst/>
                        </a:rPr>
                        <a:t>KS-686LV</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Lower Viscosity Silver Pearl UV Coating</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KS-846</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Rutile Green UV Coating</a:t>
                      </a:r>
                      <a:endParaRPr lang="en-U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38844762"/>
                  </a:ext>
                </a:extLst>
              </a:tr>
              <a:tr h="141508">
                <a:tc>
                  <a:txBody>
                    <a:bodyPr/>
                    <a:lstStyle/>
                    <a:p>
                      <a:pPr algn="ctr" fontAlgn="b"/>
                      <a:r>
                        <a:rPr lang="en-US" sz="800" u="none" strike="noStrike">
                          <a:effectLst/>
                        </a:rPr>
                        <a:t>KS-806</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BZP Free Silver Pearl UV Coating</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2003378909"/>
                  </a:ext>
                </a:extLst>
              </a:tr>
              <a:tr h="134769">
                <a:tc>
                  <a:txBody>
                    <a:bodyPr/>
                    <a:lstStyle/>
                    <a:p>
                      <a:pPr algn="ctr" fontAlgn="b"/>
                      <a:r>
                        <a:rPr lang="en-US" sz="800" u="none" strike="noStrike">
                          <a:effectLst/>
                        </a:rPr>
                        <a:t>KS-813</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Sterling Silver UV Coating</a:t>
                      </a:r>
                      <a:endParaRPr lang="en-US" sz="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KS-454</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Angle Dependent Lilac UV Coating</a:t>
                      </a:r>
                      <a:endParaRPr lang="en-U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944764318"/>
                  </a:ext>
                </a:extLst>
              </a:tr>
              <a:tr h="134769">
                <a:tc>
                  <a:txBody>
                    <a:bodyPr/>
                    <a:lstStyle/>
                    <a:p>
                      <a:pPr algn="ctr" fontAlgn="b"/>
                      <a:r>
                        <a:rPr lang="en-US" sz="800" u="none" strike="noStrike">
                          <a:effectLst/>
                        </a:rPr>
                        <a:t>KS-822</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Matte Pearl Litho UV OPV</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KS-535</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Angle Dependent Metallic Red UV Coating</a:t>
                      </a:r>
                      <a:endParaRPr lang="en-U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2511447754"/>
                  </a:ext>
                </a:extLst>
              </a:tr>
              <a:tr h="134769">
                <a:tc>
                  <a:txBody>
                    <a:bodyPr/>
                    <a:lstStyle/>
                    <a:p>
                      <a:pPr algn="ctr" fontAlgn="b"/>
                      <a:r>
                        <a:rPr lang="en-US" sz="800" u="none" strike="noStrike">
                          <a:effectLst/>
                        </a:rPr>
                        <a:t>KS-835</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Silver Pearl H-UV/LE-UV Coating</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KS-528</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Angle Dependent Blue/Violet Imprintable UV Coating</a:t>
                      </a:r>
                      <a:endParaRPr lang="en-US" sz="800" b="0" i="0" u="none" strike="noStrike">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813431880"/>
                  </a:ext>
                </a:extLst>
              </a:tr>
              <a:tr h="134769">
                <a:tc>
                  <a:txBody>
                    <a:bodyPr/>
                    <a:lstStyle/>
                    <a:p>
                      <a:pPr algn="ctr" fontAlgn="b"/>
                      <a:r>
                        <a:rPr lang="en-US" sz="800" u="none" strike="noStrike">
                          <a:effectLst/>
                        </a:rPr>
                        <a:t>KS-845</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Silver Security UV Coating</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KS-675</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Angle Dependent Blue UV Coating</a:t>
                      </a:r>
                      <a:endParaRPr lang="en-U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542142461"/>
                  </a:ext>
                </a:extLst>
              </a:tr>
              <a:tr h="134769">
                <a:tc>
                  <a:txBody>
                    <a:bodyPr/>
                    <a:lstStyle/>
                    <a:p>
                      <a:pPr algn="ctr" fontAlgn="b"/>
                      <a:r>
                        <a:rPr lang="en-US" sz="800" u="none" strike="noStrike">
                          <a:effectLst/>
                        </a:rPr>
                        <a:t>KF-8014</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Flexo Pearl AQ Coating</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KS-582</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BZP-Free Angle Dependent Blue UV Coating</a:t>
                      </a:r>
                      <a:endParaRPr lang="en-U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3702447333"/>
                  </a:ext>
                </a:extLst>
              </a:tr>
              <a:tr h="134769">
                <a:tc>
                  <a:txBody>
                    <a:bodyPr/>
                    <a:lstStyle/>
                    <a:p>
                      <a:pPr algn="ctr" fontAlgn="b"/>
                      <a:r>
                        <a:rPr lang="en-US" sz="800" u="none" strike="noStrike">
                          <a:effectLst/>
                        </a:rPr>
                        <a:t>KF-8070</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Flexo Pearl Coating</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KS-631</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Angle Dependent Blue UV Coating for In-Line HS Ink</a:t>
                      </a:r>
                      <a:endParaRPr lang="en-US" sz="800" b="0" i="0" u="none" strike="noStrike">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4180447107"/>
                  </a:ext>
                </a:extLst>
              </a:tr>
              <a:tr h="151426">
                <a:tc>
                  <a:txBody>
                    <a:bodyPr/>
                    <a:lstStyle/>
                    <a:p>
                      <a:pPr algn="ctr" fontAlgn="b"/>
                      <a:r>
                        <a:rPr lang="en-US" sz="800" u="none" strike="noStrike">
                          <a:effectLst/>
                        </a:rPr>
                        <a:t>KS-9076</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Kustom Kote Aqueous Pearl Coating</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KS-9818</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Angle Dependent Blue AQ Coating</a:t>
                      </a:r>
                      <a:endParaRPr lang="en-U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2870591450"/>
                  </a:ext>
                </a:extLst>
              </a:tr>
              <a:tr h="152400">
                <a:tc>
                  <a:txBody>
                    <a:bodyPr/>
                    <a:lstStyle/>
                    <a:p>
                      <a:pPr algn="ctr" fontAlgn="b"/>
                      <a:r>
                        <a:rPr lang="en-US" sz="800" u="none" strike="noStrike">
                          <a:effectLst/>
                        </a:rPr>
                        <a:t>KS-9132</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Low Curl Pearl AQ Coating</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LED-681</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Angle Dependent Sparkling Blue LED Coating for </a:t>
                      </a:r>
                      <a:r>
                        <a:rPr lang="en-US" sz="800" u="none" strike="noStrike" dirty="0" err="1">
                          <a:effectLst/>
                        </a:rPr>
                        <a:t>Flexo</a:t>
                      </a:r>
                      <a:r>
                        <a:rPr lang="en-US" sz="800" u="none" strike="noStrike" dirty="0">
                          <a:effectLst/>
                        </a:rPr>
                        <a:t> Gap</a:t>
                      </a:r>
                      <a:endParaRPr lang="en-U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2064561730"/>
                  </a:ext>
                </a:extLst>
              </a:tr>
              <a:tr h="134769">
                <a:tc>
                  <a:txBody>
                    <a:bodyPr/>
                    <a:lstStyle/>
                    <a:p>
                      <a:pPr algn="ctr" fontAlgn="b"/>
                      <a:r>
                        <a:rPr lang="en-US" sz="800" u="none" strike="noStrike">
                          <a:effectLst/>
                        </a:rPr>
                        <a:t>KS-9804</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Pearl Satin AQ Coating</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KS-676</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UV Angle Dependent Red Coating</a:t>
                      </a:r>
                      <a:endParaRPr lang="en-U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714806900"/>
                  </a:ext>
                </a:extLst>
              </a:tr>
              <a:tr h="134769">
                <a:tc>
                  <a:txBody>
                    <a:bodyPr/>
                    <a:lstStyle/>
                    <a:p>
                      <a:pPr algn="ctr" fontAlgn="b"/>
                      <a:r>
                        <a:rPr lang="en-US" sz="800" u="none" strike="noStrike">
                          <a:effectLst/>
                        </a:rPr>
                        <a:t>KS-9814</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Silver Pearl Satin AQ Coating</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KS-820</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Intense Angle Dependent Red, Gold &amp; Green UV Coating</a:t>
                      </a:r>
                      <a:endParaRPr lang="en-U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4282373104"/>
                  </a:ext>
                </a:extLst>
              </a:tr>
              <a:tr h="111462">
                <a:tc>
                  <a:txBody>
                    <a:bodyPr/>
                    <a:lstStyle/>
                    <a:p>
                      <a:pPr algn="ctr" fontAlgn="b"/>
                      <a:r>
                        <a:rPr lang="en-US" sz="800" u="none" strike="noStrike">
                          <a:effectLst/>
                        </a:rPr>
                        <a:t>KS-9823</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Polyboard Big Pearl AQ Coating</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KS-821</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Intense Angle Dependent Purple, Silver &amp; Blue UV Coating</a:t>
                      </a:r>
                      <a:endParaRPr lang="en-U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59790626"/>
                  </a:ext>
                </a:extLst>
              </a:tr>
              <a:tr h="135318">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KS-823</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Intense Angle Dependent Green, Red &amp; Orange UV Coating</a:t>
                      </a:r>
                      <a:endParaRPr lang="en-U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733119729"/>
                  </a:ext>
                </a:extLst>
              </a:tr>
              <a:tr h="134769">
                <a:tc>
                  <a:txBody>
                    <a:bodyPr/>
                    <a:lstStyle/>
                    <a:p>
                      <a:pPr algn="ctr" fontAlgn="b"/>
                      <a:r>
                        <a:rPr lang="en-US" sz="800" u="none" strike="noStrike">
                          <a:effectLst/>
                        </a:rPr>
                        <a:t>KS-408</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White Pearl UV Coating</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KS-824</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Intense Angle Dependent Gold, Green &amp; Blue UV Coating</a:t>
                      </a:r>
                      <a:endParaRPr lang="en-U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956034646"/>
                  </a:ext>
                </a:extLst>
              </a:tr>
              <a:tr h="126751">
                <a:tc>
                  <a:txBody>
                    <a:bodyPr/>
                    <a:lstStyle/>
                    <a:p>
                      <a:pPr algn="ctr" fontAlgn="b"/>
                      <a:r>
                        <a:rPr lang="en-US" sz="800" u="none" strike="noStrike">
                          <a:effectLst/>
                        </a:rPr>
                        <a:t>KS-9813</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Shimmering White AQ Coating</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a:effectLst/>
                        </a:rPr>
                        <a:t>KS-825</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Intense Angle Dependent Lite Blue, Blue &amp; Violet UV Coating</a:t>
                      </a:r>
                      <a:endParaRPr lang="en-U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3803192097"/>
                  </a:ext>
                </a:extLst>
              </a:tr>
              <a:tr h="141508">
                <a:tc>
                  <a:txBody>
                    <a:bodyPr/>
                    <a:lstStyle/>
                    <a:p>
                      <a:pPr algn="ctr" fontAlgn="b"/>
                      <a:r>
                        <a:rPr lang="en-US" sz="800" u="none" strike="noStrike">
                          <a:effectLst/>
                        </a:rPr>
                        <a:t>KS-9826</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White Pearl Low Burn AQ Coating</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624" marR="6624" marT="6624" marB="0" anchor="ctr"/>
                </a:tc>
                <a:tc>
                  <a:txBody>
                    <a:bodyPr/>
                    <a:lstStyle/>
                    <a:p>
                      <a:pPr algn="ctr" fontAlgn="b"/>
                      <a:r>
                        <a:rPr lang="en-US" sz="800" u="none" strike="noStrike" dirty="0">
                          <a:effectLst/>
                        </a:rPr>
                        <a:t>KS-826</a:t>
                      </a:r>
                      <a:endParaRPr lang="en-US" sz="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l" fontAlgn="b"/>
                      <a:r>
                        <a:rPr lang="en-US" sz="800" u="none" strike="noStrike" dirty="0">
                          <a:effectLst/>
                        </a:rPr>
                        <a:t>Intense Angle Dependent Red, Copper &amp; Gold UV Coating</a:t>
                      </a:r>
                      <a:endParaRPr lang="en-US" sz="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4017582071"/>
                  </a:ext>
                </a:extLst>
              </a:tr>
              <a:tr h="134769">
                <a:tc>
                  <a:txBody>
                    <a:bodyPr/>
                    <a:lstStyle/>
                    <a:p>
                      <a:pPr algn="ctr" fontAlgn="b"/>
                      <a:endParaRPr lang="en-US" sz="800" b="0" i="0" u="none" strike="noStrike">
                        <a:solidFill>
                          <a:srgbClr val="000000"/>
                        </a:solidFill>
                        <a:effectLst/>
                        <a:latin typeface="Calibri" panose="020F0502020204030204" pitchFamily="34" charset="0"/>
                      </a:endParaRPr>
                    </a:p>
                  </a:txBody>
                  <a:tcPr marL="6624" marR="6624" marT="6624" marB="0" anchor="ctr"/>
                </a:tc>
                <a:tc gridSpan="4">
                  <a:txBody>
                    <a:bodyPr/>
                    <a:lstStyle/>
                    <a:p>
                      <a:pPr algn="l" fontAlgn="b"/>
                      <a:r>
                        <a:rPr lang="en-US" sz="800" u="none" strike="noStrike" dirty="0">
                          <a:effectLst/>
                        </a:rPr>
                        <a:t>*Typical application with 7-12 BCM anilox roller</a:t>
                      </a:r>
                      <a:endParaRPr lang="en-US" sz="800" b="0" i="0" u="none" strike="noStrike" dirty="0">
                        <a:solidFill>
                          <a:srgbClr val="000000"/>
                        </a:solidFill>
                        <a:effectLst/>
                        <a:latin typeface="Calibri" panose="020F0502020204030204" pitchFamily="34" charset="0"/>
                      </a:endParaRPr>
                    </a:p>
                  </a:txBody>
                  <a:tcPr marL="6624" marR="6624" marT="6624"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42270766"/>
                  </a:ext>
                </a:extLst>
              </a:tr>
            </a:tbl>
          </a:graphicData>
        </a:graphic>
      </p:graphicFrame>
      <p:pic>
        <p:nvPicPr>
          <p:cNvPr id="6" name="Picture 5">
            <a:extLst>
              <a:ext uri="{FF2B5EF4-FFF2-40B4-BE49-F238E27FC236}">
                <a16:creationId xmlns:a16="http://schemas.microsoft.com/office/drawing/2014/main" id="{1C054C50-2F0F-456B-AA95-6003F38C832B}"/>
              </a:ext>
            </a:extLst>
          </p:cNvPr>
          <p:cNvPicPr>
            <a:picLocks noChangeAspect="1"/>
          </p:cNvPicPr>
          <p:nvPr/>
        </p:nvPicPr>
        <p:blipFill>
          <a:blip r:embed="rId2"/>
          <a:stretch>
            <a:fillRect/>
          </a:stretch>
        </p:blipFill>
        <p:spPr>
          <a:xfrm>
            <a:off x="7973467" y="0"/>
            <a:ext cx="1170533" cy="1292464"/>
          </a:xfrm>
          <a:prstGeom prst="rect">
            <a:avLst/>
          </a:prstGeom>
        </p:spPr>
      </p:pic>
      <p:sp>
        <p:nvSpPr>
          <p:cNvPr id="8" name="TextBox 7">
            <a:extLst>
              <a:ext uri="{FF2B5EF4-FFF2-40B4-BE49-F238E27FC236}">
                <a16:creationId xmlns:a16="http://schemas.microsoft.com/office/drawing/2014/main" id="{521417F8-D8B2-4AC0-84D7-38873A84EBEC}"/>
              </a:ext>
            </a:extLst>
          </p:cNvPr>
          <p:cNvSpPr txBox="1"/>
          <p:nvPr/>
        </p:nvSpPr>
        <p:spPr>
          <a:xfrm>
            <a:off x="152400" y="217557"/>
            <a:ext cx="4296304" cy="707886"/>
          </a:xfrm>
          <a:prstGeom prst="rect">
            <a:avLst/>
          </a:prstGeom>
          <a:noFill/>
        </p:spPr>
        <p:txBody>
          <a:bodyPr wrap="none" rtlCol="0">
            <a:spAutoFit/>
          </a:bodyPr>
          <a:lstStyle/>
          <a:p>
            <a:r>
              <a:rPr lang="en-US" sz="4000" dirty="0">
                <a:latin typeface="+mj-lt"/>
              </a:rPr>
              <a:t>Specialty Products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B3E14F-0732-4AAE-AFC9-303D1670D7A5}"/>
              </a:ext>
            </a:extLst>
          </p:cNvPr>
          <p:cNvSpPr txBox="1"/>
          <p:nvPr/>
        </p:nvSpPr>
        <p:spPr>
          <a:xfrm>
            <a:off x="152400" y="217557"/>
            <a:ext cx="4296304" cy="707886"/>
          </a:xfrm>
          <a:prstGeom prst="rect">
            <a:avLst/>
          </a:prstGeom>
          <a:noFill/>
        </p:spPr>
        <p:txBody>
          <a:bodyPr wrap="none" rtlCol="0">
            <a:spAutoFit/>
          </a:bodyPr>
          <a:lstStyle/>
          <a:p>
            <a:r>
              <a:rPr lang="en-US" sz="4000" dirty="0">
                <a:latin typeface="+mj-lt"/>
              </a:rPr>
              <a:t>Specialty Products</a:t>
            </a:r>
          </a:p>
        </p:txBody>
      </p:sp>
      <p:pic>
        <p:nvPicPr>
          <p:cNvPr id="3" name="Picture 2">
            <a:extLst>
              <a:ext uri="{FF2B5EF4-FFF2-40B4-BE49-F238E27FC236}">
                <a16:creationId xmlns:a16="http://schemas.microsoft.com/office/drawing/2014/main" id="{5F00007B-3634-4483-A44E-206C26787671}"/>
              </a:ext>
            </a:extLst>
          </p:cNvPr>
          <p:cNvPicPr>
            <a:picLocks noChangeAspect="1"/>
          </p:cNvPicPr>
          <p:nvPr/>
        </p:nvPicPr>
        <p:blipFill>
          <a:blip r:embed="rId2"/>
          <a:stretch>
            <a:fillRect/>
          </a:stretch>
        </p:blipFill>
        <p:spPr>
          <a:xfrm>
            <a:off x="7960404" y="8709"/>
            <a:ext cx="1170533" cy="1292464"/>
          </a:xfrm>
          <a:prstGeom prst="rect">
            <a:avLst/>
          </a:prstGeom>
        </p:spPr>
      </p:pic>
      <p:graphicFrame>
        <p:nvGraphicFramePr>
          <p:cNvPr id="6" name="Table 5">
            <a:extLst>
              <a:ext uri="{FF2B5EF4-FFF2-40B4-BE49-F238E27FC236}">
                <a16:creationId xmlns:a16="http://schemas.microsoft.com/office/drawing/2014/main" id="{792180A5-ADBE-4503-BDB0-25003C075E09}"/>
              </a:ext>
            </a:extLst>
          </p:cNvPr>
          <p:cNvGraphicFramePr>
            <a:graphicFrameLocks noGrp="1"/>
          </p:cNvGraphicFramePr>
          <p:nvPr>
            <p:extLst>
              <p:ext uri="{D42A27DB-BD31-4B8C-83A1-F6EECF244321}">
                <p14:modId xmlns:p14="http://schemas.microsoft.com/office/powerpoint/2010/main" val="152190180"/>
              </p:ext>
            </p:extLst>
          </p:nvPr>
        </p:nvGraphicFramePr>
        <p:xfrm>
          <a:off x="152400" y="1447800"/>
          <a:ext cx="3429000" cy="4601330"/>
        </p:xfrm>
        <a:graphic>
          <a:graphicData uri="http://schemas.openxmlformats.org/drawingml/2006/table">
            <a:tbl>
              <a:tblPr>
                <a:tableStyleId>{2D5ABB26-0587-4C30-8999-92F81FD0307C}</a:tableStyleId>
              </a:tblPr>
              <a:tblGrid>
                <a:gridCol w="535021">
                  <a:extLst>
                    <a:ext uri="{9D8B030D-6E8A-4147-A177-3AD203B41FA5}">
                      <a16:colId xmlns:a16="http://schemas.microsoft.com/office/drawing/2014/main" val="2780281667"/>
                    </a:ext>
                  </a:extLst>
                </a:gridCol>
                <a:gridCol w="2893979">
                  <a:extLst>
                    <a:ext uri="{9D8B030D-6E8A-4147-A177-3AD203B41FA5}">
                      <a16:colId xmlns:a16="http://schemas.microsoft.com/office/drawing/2014/main" val="2314732957"/>
                    </a:ext>
                  </a:extLst>
                </a:gridCol>
              </a:tblGrid>
              <a:tr h="150273">
                <a:tc gridSpan="2">
                  <a:txBody>
                    <a:bodyPr/>
                    <a:lstStyle/>
                    <a:p>
                      <a:pPr algn="ctr" fontAlgn="b"/>
                      <a:r>
                        <a:rPr lang="en-US" sz="1400" b="1" u="none" strike="noStrike" dirty="0">
                          <a:effectLst/>
                        </a:rPr>
                        <a:t>Glitter</a:t>
                      </a:r>
                      <a:endParaRPr lang="en-US" sz="1400" b="1" i="0" u="none" strike="noStrike" dirty="0">
                        <a:solidFill>
                          <a:srgbClr val="000000"/>
                        </a:solidFill>
                        <a:effectLst/>
                        <a:latin typeface="Calibri" panose="020F0502020204030204" pitchFamily="34" charset="0"/>
                      </a:endParaRPr>
                    </a:p>
                  </a:txBody>
                  <a:tcPr marL="7514" marR="7514" marT="7514" marB="0" anchor="b"/>
                </a:tc>
                <a:tc hMerge="1">
                  <a:txBody>
                    <a:bodyPr/>
                    <a:lstStyle/>
                    <a:p>
                      <a:endParaRPr lang="en-US"/>
                    </a:p>
                  </a:txBody>
                  <a:tcPr/>
                </a:tc>
                <a:extLst>
                  <a:ext uri="{0D108BD9-81ED-4DB2-BD59-A6C34878D82A}">
                    <a16:rowId xmlns:a16="http://schemas.microsoft.com/office/drawing/2014/main" val="3965298714"/>
                  </a:ext>
                </a:extLst>
              </a:tr>
              <a:tr h="150273">
                <a:tc>
                  <a:txBody>
                    <a:bodyPr/>
                    <a:lstStyle/>
                    <a:p>
                      <a:pPr algn="ctr" fontAlgn="b"/>
                      <a:r>
                        <a:rPr lang="en-US" sz="900" u="none" strike="noStrike">
                          <a:effectLst/>
                        </a:rPr>
                        <a:t>KS-466</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UV Gold Glitter Coating</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241539435"/>
                  </a:ext>
                </a:extLst>
              </a:tr>
              <a:tr h="150273">
                <a:tc>
                  <a:txBody>
                    <a:bodyPr/>
                    <a:lstStyle/>
                    <a:p>
                      <a:pPr algn="ctr" fontAlgn="b"/>
                      <a:r>
                        <a:rPr lang="en-US" sz="900" u="none" strike="noStrike">
                          <a:effectLst/>
                        </a:rPr>
                        <a:t>KS-847</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Light Gold Large Glitter UV Coating</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2138465862"/>
                  </a:ext>
                </a:extLst>
              </a:tr>
              <a:tr h="150273">
                <a:tc>
                  <a:txBody>
                    <a:bodyPr/>
                    <a:lstStyle/>
                    <a:p>
                      <a:pPr algn="ctr" fontAlgn="b"/>
                      <a:r>
                        <a:rPr lang="en-US" sz="900" u="none" strike="noStrike">
                          <a:effectLst/>
                        </a:rPr>
                        <a:t>KS-828</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Silver Glitter Array UV Coating</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835813304"/>
                  </a:ext>
                </a:extLst>
              </a:tr>
              <a:tr h="150273">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2630834578"/>
                  </a:ext>
                </a:extLst>
              </a:tr>
              <a:tr h="150273">
                <a:tc>
                  <a:txBody>
                    <a:bodyPr/>
                    <a:lstStyle/>
                    <a:p>
                      <a:pPr algn="ctr" fontAlgn="b"/>
                      <a:r>
                        <a:rPr lang="en-US" sz="900" u="none" strike="noStrike">
                          <a:effectLst/>
                        </a:rPr>
                        <a:t>KS-598</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Bright Silver Glitter UV Coating</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2419124847"/>
                  </a:ext>
                </a:extLst>
              </a:tr>
              <a:tr h="150273">
                <a:tc>
                  <a:txBody>
                    <a:bodyPr/>
                    <a:lstStyle/>
                    <a:p>
                      <a:pPr algn="ctr" fontAlgn="b"/>
                      <a:r>
                        <a:rPr lang="en-US" sz="900" u="none" strike="noStrike">
                          <a:effectLst/>
                        </a:rPr>
                        <a:t>KS-803</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Bright Silver Glitter BZP Free UV Coating</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1289941119"/>
                  </a:ext>
                </a:extLst>
              </a:tr>
              <a:tr h="150273">
                <a:tc>
                  <a:txBody>
                    <a:bodyPr/>
                    <a:lstStyle/>
                    <a:p>
                      <a:pPr algn="ctr" fontAlgn="b"/>
                      <a:r>
                        <a:rPr lang="en-US" sz="900" u="none" strike="noStrike">
                          <a:effectLst/>
                        </a:rPr>
                        <a:t>KS-666</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dirty="0">
                          <a:effectLst/>
                        </a:rPr>
                        <a:t>Combination Glitter Kure UV Coating</a:t>
                      </a:r>
                      <a:endParaRPr lang="en-US" sz="900" b="0" i="0" u="none" strike="noStrike" dirty="0">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3347320159"/>
                  </a:ext>
                </a:extLst>
              </a:tr>
              <a:tr h="150273">
                <a:tc>
                  <a:txBody>
                    <a:bodyPr/>
                    <a:lstStyle/>
                    <a:p>
                      <a:pPr algn="ctr" fontAlgn="b"/>
                      <a:r>
                        <a:rPr lang="en-US" sz="900" u="none" strike="noStrike">
                          <a:effectLst/>
                        </a:rPr>
                        <a:t>KS-563</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BZP Free Silver Glitter UV Coating</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415748334"/>
                  </a:ext>
                </a:extLst>
              </a:tr>
              <a:tr h="150273">
                <a:tc>
                  <a:txBody>
                    <a:bodyPr/>
                    <a:lstStyle/>
                    <a:p>
                      <a:pPr algn="ctr" fontAlgn="b"/>
                      <a:r>
                        <a:rPr lang="en-US" sz="900" u="none" strike="noStrike">
                          <a:effectLst/>
                        </a:rPr>
                        <a:t>KS-9808</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Glitter Kote AQ Coating</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2595065469"/>
                  </a:ext>
                </a:extLst>
              </a:tr>
              <a:tr h="150273">
                <a:tc>
                  <a:txBody>
                    <a:bodyPr/>
                    <a:lstStyle/>
                    <a:p>
                      <a:pPr algn="ctr" fontAlgn="b"/>
                      <a:r>
                        <a:rPr lang="en-US" sz="900" u="none" strike="noStrike">
                          <a:effectLst/>
                        </a:rPr>
                        <a:t>KS-9824</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Polyboard Silver Glitter AQ Coating</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839636598"/>
                  </a:ext>
                </a:extLst>
              </a:tr>
              <a:tr h="150273">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2683761283"/>
                  </a:ext>
                </a:extLst>
              </a:tr>
              <a:tr h="150273">
                <a:tc>
                  <a:txBody>
                    <a:bodyPr/>
                    <a:lstStyle/>
                    <a:p>
                      <a:pPr algn="ctr" fontAlgn="b"/>
                      <a:r>
                        <a:rPr lang="en-US" sz="900" u="none" strike="noStrike">
                          <a:effectLst/>
                        </a:rPr>
                        <a:t>KS-807</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BZP Free Holographic Splintered Glitter UV Coating</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4051677526"/>
                  </a:ext>
                </a:extLst>
              </a:tr>
              <a:tr h="150273">
                <a:tc>
                  <a:txBody>
                    <a:bodyPr/>
                    <a:lstStyle/>
                    <a:p>
                      <a:pPr algn="ctr" fontAlgn="b"/>
                      <a:r>
                        <a:rPr lang="en-US" sz="900" u="none" strike="noStrike">
                          <a:effectLst/>
                        </a:rPr>
                        <a:t>KS-827</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Raised Holographic Splintered Glitter Matte UV Coating</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2540725690"/>
                  </a:ext>
                </a:extLst>
              </a:tr>
              <a:tr h="150273">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2519764112"/>
                  </a:ext>
                </a:extLst>
              </a:tr>
              <a:tr h="157786">
                <a:tc>
                  <a:txBody>
                    <a:bodyPr/>
                    <a:lstStyle/>
                    <a:p>
                      <a:pPr algn="ctr" fontAlgn="b"/>
                      <a:r>
                        <a:rPr lang="en-US" sz="900" u="none" strike="noStrike">
                          <a:effectLst/>
                        </a:rPr>
                        <a:t>KS-452</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Glittering White Matte UV Coating</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2154409308"/>
                  </a:ext>
                </a:extLst>
              </a:tr>
              <a:tr h="150273">
                <a:tc>
                  <a:txBody>
                    <a:bodyPr/>
                    <a:lstStyle/>
                    <a:p>
                      <a:pPr algn="ctr" fontAlgn="b"/>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 Typical application with 40 BCM or higher</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75287982"/>
                  </a:ext>
                </a:extLst>
              </a:tr>
              <a:tr h="157786">
                <a:tc>
                  <a:txBody>
                    <a:bodyPr/>
                    <a:lstStyle/>
                    <a:p>
                      <a:pPr algn="l" fontAlgn="b"/>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284997860"/>
                  </a:ext>
                </a:extLst>
              </a:tr>
              <a:tr h="150273">
                <a:tc gridSpan="2">
                  <a:txBody>
                    <a:bodyPr/>
                    <a:lstStyle/>
                    <a:p>
                      <a:pPr algn="ctr" fontAlgn="b"/>
                      <a:r>
                        <a:rPr lang="en-US" sz="900" u="none" strike="noStrike">
                          <a:effectLst/>
                        </a:rPr>
                        <a:t>Sparkle</a:t>
                      </a:r>
                      <a:endParaRPr lang="en-US" sz="900" b="0" i="0" u="none" strike="noStrike">
                        <a:solidFill>
                          <a:srgbClr val="000000"/>
                        </a:solidFill>
                        <a:effectLst/>
                        <a:latin typeface="Calibri" panose="020F0502020204030204" pitchFamily="34" charset="0"/>
                      </a:endParaRPr>
                    </a:p>
                  </a:txBody>
                  <a:tcPr marL="7514" marR="7514" marT="7514" marB="0" anchor="b"/>
                </a:tc>
                <a:tc hMerge="1">
                  <a:txBody>
                    <a:bodyPr/>
                    <a:lstStyle/>
                    <a:p>
                      <a:endParaRPr lang="en-US"/>
                    </a:p>
                  </a:txBody>
                  <a:tcPr/>
                </a:tc>
                <a:extLst>
                  <a:ext uri="{0D108BD9-81ED-4DB2-BD59-A6C34878D82A}">
                    <a16:rowId xmlns:a16="http://schemas.microsoft.com/office/drawing/2014/main" val="886106594"/>
                  </a:ext>
                </a:extLst>
              </a:tr>
              <a:tr h="150273">
                <a:tc>
                  <a:txBody>
                    <a:bodyPr/>
                    <a:lstStyle/>
                    <a:p>
                      <a:pPr algn="ctr" fontAlgn="b"/>
                      <a:r>
                        <a:rPr lang="en-US" sz="900" u="none" strike="noStrike">
                          <a:effectLst/>
                        </a:rPr>
                        <a:t>KS-418</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UV Sparkling White UV Coating</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435786735"/>
                  </a:ext>
                </a:extLst>
              </a:tr>
              <a:tr h="150273">
                <a:tc>
                  <a:txBody>
                    <a:bodyPr/>
                    <a:lstStyle/>
                    <a:p>
                      <a:pPr algn="ctr" fontAlgn="b"/>
                      <a:r>
                        <a:rPr lang="en-US" sz="900" u="none" strike="noStrike">
                          <a:effectLst/>
                        </a:rPr>
                        <a:t>KS-615</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Sparkle Gloss UV Coating</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603137327"/>
                  </a:ext>
                </a:extLst>
              </a:tr>
              <a:tr h="150273">
                <a:tc>
                  <a:txBody>
                    <a:bodyPr/>
                    <a:lstStyle/>
                    <a:p>
                      <a:pPr algn="ctr" fontAlgn="b"/>
                      <a:r>
                        <a:rPr lang="en-US" sz="900" u="none" strike="noStrike">
                          <a:effectLst/>
                        </a:rPr>
                        <a:t>KS-627</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Crystal Silver UV Coating</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3110530930"/>
                  </a:ext>
                </a:extLst>
              </a:tr>
              <a:tr h="150273">
                <a:tc>
                  <a:txBody>
                    <a:bodyPr/>
                    <a:lstStyle/>
                    <a:p>
                      <a:pPr algn="ctr" fontAlgn="b"/>
                      <a:r>
                        <a:rPr lang="en-US" sz="900" u="none" strike="noStrike">
                          <a:effectLst/>
                        </a:rPr>
                        <a:t>KS-664</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Sparkle Kure UV Coating</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1761551720"/>
                  </a:ext>
                </a:extLst>
              </a:tr>
              <a:tr h="150273">
                <a:tc>
                  <a:txBody>
                    <a:bodyPr/>
                    <a:lstStyle/>
                    <a:p>
                      <a:pPr algn="ctr" fontAlgn="b"/>
                      <a:r>
                        <a:rPr lang="en-US" sz="900" u="none" strike="noStrike">
                          <a:effectLst/>
                        </a:rPr>
                        <a:t>KS-831</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Sparkle H-UV/LE-UV Coating</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1406299236"/>
                  </a:ext>
                </a:extLst>
              </a:tr>
              <a:tr h="150273">
                <a:tc>
                  <a:txBody>
                    <a:bodyPr/>
                    <a:lstStyle/>
                    <a:p>
                      <a:pPr algn="ctr" fontAlgn="b"/>
                      <a:r>
                        <a:rPr lang="en-US" sz="900" u="none" strike="noStrike">
                          <a:effectLst/>
                        </a:rPr>
                        <a:t>KS-9816</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Sparkle Kote AQ Coating</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925736318"/>
                  </a:ext>
                </a:extLst>
              </a:tr>
              <a:tr h="150273">
                <a:tc>
                  <a:txBody>
                    <a:bodyPr/>
                    <a:lstStyle/>
                    <a:p>
                      <a:pPr algn="ctr" fontAlgn="b"/>
                      <a:r>
                        <a:rPr lang="en-US" sz="900" u="none" strike="noStrike">
                          <a:effectLst/>
                        </a:rPr>
                        <a:t>KS-21012</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Sparkle Screen UV Coating</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4255240057"/>
                  </a:ext>
                </a:extLst>
              </a:tr>
              <a:tr h="150273">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560463728"/>
                  </a:ext>
                </a:extLst>
              </a:tr>
              <a:tr h="150273">
                <a:tc>
                  <a:txBody>
                    <a:bodyPr/>
                    <a:lstStyle/>
                    <a:p>
                      <a:pPr algn="ctr" fontAlgn="b"/>
                      <a:r>
                        <a:rPr lang="en-US" sz="900" u="none" strike="noStrike">
                          <a:effectLst/>
                        </a:rPr>
                        <a:t>KS-512</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Sparkling Gold UV Coating</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1901928277"/>
                  </a:ext>
                </a:extLst>
              </a:tr>
              <a:tr h="157786">
                <a:tc>
                  <a:txBody>
                    <a:bodyPr/>
                    <a:lstStyle/>
                    <a:p>
                      <a:pPr algn="ctr" fontAlgn="b"/>
                      <a:r>
                        <a:rPr lang="en-US" sz="900" u="none" strike="noStrike">
                          <a:effectLst/>
                        </a:rPr>
                        <a:t>KS-9819</a:t>
                      </a:r>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a:effectLst/>
                        </a:rPr>
                        <a:t>Sparkling Gold AQ Flexo Coating</a:t>
                      </a:r>
                      <a:endParaRPr lang="en-US" sz="900" b="0" i="0" u="none" strike="noStrike">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607994152"/>
                  </a:ext>
                </a:extLst>
              </a:tr>
              <a:tr h="150273">
                <a:tc>
                  <a:txBody>
                    <a:bodyPr/>
                    <a:lstStyle/>
                    <a:p>
                      <a:pPr algn="l" fontAlgn="b"/>
                      <a:endParaRPr lang="en-US" sz="900" b="0" i="0" u="none" strike="noStrike">
                        <a:solidFill>
                          <a:srgbClr val="000000"/>
                        </a:solidFill>
                        <a:effectLst/>
                        <a:latin typeface="Calibri" panose="020F0502020204030204" pitchFamily="34" charset="0"/>
                      </a:endParaRPr>
                    </a:p>
                  </a:txBody>
                  <a:tcPr marL="7514" marR="7514" marT="7514" marB="0" anchor="b"/>
                </a:tc>
                <a:tc>
                  <a:txBody>
                    <a:bodyPr/>
                    <a:lstStyle/>
                    <a:p>
                      <a:pPr algn="l" fontAlgn="b"/>
                      <a:r>
                        <a:rPr lang="en-US" sz="900" u="none" strike="noStrike" dirty="0">
                          <a:effectLst/>
                        </a:rPr>
                        <a:t>* Typical application with 25 BCM or higher</a:t>
                      </a:r>
                      <a:endParaRPr lang="en-US" sz="900" b="0" i="0" u="none" strike="noStrike" dirty="0">
                        <a:solidFill>
                          <a:srgbClr val="000000"/>
                        </a:solidFill>
                        <a:effectLst/>
                        <a:latin typeface="Calibri" panose="020F0502020204030204" pitchFamily="34" charset="0"/>
                      </a:endParaRPr>
                    </a:p>
                  </a:txBody>
                  <a:tcPr marL="7514" marR="7514" marT="7514" marB="0" anchor="b"/>
                </a:tc>
                <a:extLst>
                  <a:ext uri="{0D108BD9-81ED-4DB2-BD59-A6C34878D82A}">
                    <a16:rowId xmlns:a16="http://schemas.microsoft.com/office/drawing/2014/main" val="2655645213"/>
                  </a:ext>
                </a:extLst>
              </a:tr>
            </a:tbl>
          </a:graphicData>
        </a:graphic>
      </p:graphicFrame>
      <p:graphicFrame>
        <p:nvGraphicFramePr>
          <p:cNvPr id="7" name="Table 6">
            <a:extLst>
              <a:ext uri="{FF2B5EF4-FFF2-40B4-BE49-F238E27FC236}">
                <a16:creationId xmlns:a16="http://schemas.microsoft.com/office/drawing/2014/main" id="{950BCE5D-92F1-4D58-87DB-D323F1824C91}"/>
              </a:ext>
            </a:extLst>
          </p:cNvPr>
          <p:cNvGraphicFramePr>
            <a:graphicFrameLocks noGrp="1"/>
          </p:cNvGraphicFramePr>
          <p:nvPr>
            <p:extLst>
              <p:ext uri="{D42A27DB-BD31-4B8C-83A1-F6EECF244321}">
                <p14:modId xmlns:p14="http://schemas.microsoft.com/office/powerpoint/2010/main" val="1063261108"/>
              </p:ext>
            </p:extLst>
          </p:nvPr>
        </p:nvGraphicFramePr>
        <p:xfrm>
          <a:off x="3581400" y="1205075"/>
          <a:ext cx="4029740" cy="5511568"/>
        </p:xfrm>
        <a:graphic>
          <a:graphicData uri="http://schemas.openxmlformats.org/drawingml/2006/table">
            <a:tbl>
              <a:tblPr>
                <a:tableStyleId>{2D5ABB26-0587-4C30-8999-92F81FD0307C}</a:tableStyleId>
              </a:tblPr>
              <a:tblGrid>
                <a:gridCol w="691432">
                  <a:extLst>
                    <a:ext uri="{9D8B030D-6E8A-4147-A177-3AD203B41FA5}">
                      <a16:colId xmlns:a16="http://schemas.microsoft.com/office/drawing/2014/main" val="464429132"/>
                    </a:ext>
                  </a:extLst>
                </a:gridCol>
                <a:gridCol w="3338308">
                  <a:extLst>
                    <a:ext uri="{9D8B030D-6E8A-4147-A177-3AD203B41FA5}">
                      <a16:colId xmlns:a16="http://schemas.microsoft.com/office/drawing/2014/main" val="4131006843"/>
                    </a:ext>
                  </a:extLst>
                </a:gridCol>
              </a:tblGrid>
              <a:tr h="117529">
                <a:tc gridSpan="2">
                  <a:txBody>
                    <a:bodyPr/>
                    <a:lstStyle/>
                    <a:p>
                      <a:pPr algn="ctr" fontAlgn="b"/>
                      <a:r>
                        <a:rPr lang="en-US" sz="1400" b="1" u="none" strike="noStrike" dirty="0">
                          <a:effectLst/>
                        </a:rPr>
                        <a:t>Sandy Feel</a:t>
                      </a:r>
                      <a:endParaRPr lang="en-US" sz="1400" b="1" i="0" u="none" strike="noStrike" dirty="0">
                        <a:solidFill>
                          <a:srgbClr val="000000"/>
                        </a:solidFill>
                        <a:effectLst/>
                        <a:latin typeface="Calibri" panose="020F0502020204030204" pitchFamily="34" charset="0"/>
                      </a:endParaRPr>
                    </a:p>
                  </a:txBody>
                  <a:tcPr marL="5876" marR="5876" marT="5876" marB="0" anchor="b"/>
                </a:tc>
                <a:tc hMerge="1">
                  <a:txBody>
                    <a:bodyPr/>
                    <a:lstStyle/>
                    <a:p>
                      <a:endParaRPr lang="en-US"/>
                    </a:p>
                  </a:txBody>
                  <a:tcPr/>
                </a:tc>
                <a:extLst>
                  <a:ext uri="{0D108BD9-81ED-4DB2-BD59-A6C34878D82A}">
                    <a16:rowId xmlns:a16="http://schemas.microsoft.com/office/drawing/2014/main" val="2827286727"/>
                  </a:ext>
                </a:extLst>
              </a:tr>
              <a:tr h="117529">
                <a:tc>
                  <a:txBody>
                    <a:bodyPr/>
                    <a:lstStyle/>
                    <a:p>
                      <a:pPr algn="ctr" fontAlgn="b"/>
                      <a:r>
                        <a:rPr lang="en-US" sz="900" u="none" strike="noStrike">
                          <a:effectLst/>
                        </a:rPr>
                        <a:t>KS-148</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dirty="0">
                          <a:effectLst/>
                        </a:rPr>
                        <a:t>KY Shine - Sandy Matte </a:t>
                      </a:r>
                      <a:r>
                        <a:rPr lang="en-US" sz="900" u="none" strike="noStrike" dirty="0" err="1">
                          <a:effectLst/>
                        </a:rPr>
                        <a:t>Heatset</a:t>
                      </a:r>
                      <a:r>
                        <a:rPr lang="en-US" sz="900" u="none" strike="noStrike" dirty="0">
                          <a:effectLst/>
                        </a:rPr>
                        <a:t> OPV</a:t>
                      </a:r>
                      <a:endParaRPr lang="en-US" sz="900" b="0" i="0" u="none" strike="noStrike" dirty="0">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3423300806"/>
                  </a:ext>
                </a:extLst>
              </a:tr>
              <a:tr h="117529">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3793306601"/>
                  </a:ext>
                </a:extLst>
              </a:tr>
              <a:tr h="117529">
                <a:tc>
                  <a:txBody>
                    <a:bodyPr/>
                    <a:lstStyle/>
                    <a:p>
                      <a:pPr algn="ctr" fontAlgn="b"/>
                      <a:r>
                        <a:rPr lang="en-US" sz="900" u="none" strike="noStrike">
                          <a:effectLst/>
                        </a:rPr>
                        <a:t>KS-9810</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a:effectLst/>
                        </a:rPr>
                        <a:t>Sandy Gloss Aqueous Coating</a:t>
                      </a:r>
                      <a:endParaRPr lang="en-US" sz="900" b="0" i="0" u="none" strike="noStrike">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1678581276"/>
                  </a:ext>
                </a:extLst>
              </a:tr>
              <a:tr h="117529">
                <a:tc>
                  <a:txBody>
                    <a:bodyPr/>
                    <a:lstStyle/>
                    <a:p>
                      <a:pPr algn="ctr" fontAlgn="b"/>
                      <a:r>
                        <a:rPr lang="en-US" sz="900" u="none" strike="noStrike">
                          <a:effectLst/>
                        </a:rPr>
                        <a:t>KS-9838</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a:effectLst/>
                        </a:rPr>
                        <a:t>Polyboard Sandy Gloss AQ Coating</a:t>
                      </a:r>
                      <a:endParaRPr lang="en-US" sz="900" b="0" i="0" u="none" strike="noStrike">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138149621"/>
                  </a:ext>
                </a:extLst>
              </a:tr>
              <a:tr h="117529">
                <a:tc>
                  <a:txBody>
                    <a:bodyPr/>
                    <a:lstStyle/>
                    <a:p>
                      <a:pPr algn="ctr" fontAlgn="b"/>
                      <a:r>
                        <a:rPr lang="en-US" sz="900" u="none" strike="noStrike">
                          <a:effectLst/>
                        </a:rPr>
                        <a:t>KS-9822</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dirty="0">
                          <a:effectLst/>
                        </a:rPr>
                        <a:t>Stable Sandy Satin AQ  Coating</a:t>
                      </a:r>
                      <a:endParaRPr lang="en-US" sz="900" b="0" i="0" u="none" strike="noStrike" dirty="0">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744888936"/>
                  </a:ext>
                </a:extLst>
              </a:tr>
              <a:tr h="117529">
                <a:tc>
                  <a:txBody>
                    <a:bodyPr/>
                    <a:lstStyle/>
                    <a:p>
                      <a:pPr algn="ctr" fontAlgn="b"/>
                      <a:r>
                        <a:rPr lang="en-US" sz="900" u="none" strike="noStrike">
                          <a:effectLst/>
                        </a:rPr>
                        <a:t>KS-9815</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a:effectLst/>
                        </a:rPr>
                        <a:t>Sandy Matte Aqueous Coating</a:t>
                      </a:r>
                      <a:endParaRPr lang="en-US" sz="900" b="0" i="0" u="none" strike="noStrike">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2492491127"/>
                  </a:ext>
                </a:extLst>
              </a:tr>
              <a:tr h="117529">
                <a:tc>
                  <a:txBody>
                    <a:bodyPr/>
                    <a:lstStyle/>
                    <a:p>
                      <a:pPr algn="ctr" fontAlgn="b"/>
                      <a:r>
                        <a:rPr lang="en-US" sz="900" u="none" strike="noStrike">
                          <a:effectLst/>
                        </a:rPr>
                        <a:t>KS-9820</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a:effectLst/>
                        </a:rPr>
                        <a:t>Coarse Sandy Feel Semi-Satin AQ Coating</a:t>
                      </a:r>
                      <a:endParaRPr lang="en-US" sz="900" b="0" i="0" u="none" strike="noStrike">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3155829963"/>
                  </a:ext>
                </a:extLst>
              </a:tr>
              <a:tr h="117529">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1285327694"/>
                  </a:ext>
                </a:extLst>
              </a:tr>
              <a:tr h="117529">
                <a:tc>
                  <a:txBody>
                    <a:bodyPr/>
                    <a:lstStyle/>
                    <a:p>
                      <a:pPr algn="ctr" fontAlgn="b"/>
                      <a:r>
                        <a:rPr lang="en-US" sz="900" u="none" strike="noStrike">
                          <a:effectLst/>
                        </a:rPr>
                        <a:t>KS-521</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dirty="0">
                          <a:effectLst/>
                        </a:rPr>
                        <a:t>Sandy Gloss UV Coating</a:t>
                      </a:r>
                      <a:endParaRPr lang="en-US" sz="900" b="0" i="0" u="none" strike="noStrike" dirty="0">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1971609132"/>
                  </a:ext>
                </a:extLst>
              </a:tr>
              <a:tr h="117529">
                <a:tc>
                  <a:txBody>
                    <a:bodyPr/>
                    <a:lstStyle/>
                    <a:p>
                      <a:pPr algn="ctr" fontAlgn="b"/>
                      <a:r>
                        <a:rPr lang="en-US" sz="900" u="none" strike="noStrike">
                          <a:effectLst/>
                        </a:rPr>
                        <a:t>KS-600</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dirty="0">
                          <a:effectLst/>
                        </a:rPr>
                        <a:t>Satin Sandy UV Coating</a:t>
                      </a:r>
                      <a:endParaRPr lang="en-US" sz="900" b="0" i="0" u="none" strike="noStrike" dirty="0">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1236198293"/>
                  </a:ext>
                </a:extLst>
              </a:tr>
              <a:tr h="117529">
                <a:tc>
                  <a:txBody>
                    <a:bodyPr/>
                    <a:lstStyle/>
                    <a:p>
                      <a:pPr algn="ctr" fontAlgn="b"/>
                      <a:r>
                        <a:rPr lang="en-US" sz="900" u="none" strike="noStrike">
                          <a:effectLst/>
                        </a:rPr>
                        <a:t>KS-600HV</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a:effectLst/>
                        </a:rPr>
                        <a:t>High Viscosity Satin Sandy UV Coating</a:t>
                      </a:r>
                      <a:endParaRPr lang="en-US" sz="900" b="0" i="0" u="none" strike="noStrike">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983562940"/>
                  </a:ext>
                </a:extLst>
              </a:tr>
              <a:tr h="117529">
                <a:tc>
                  <a:txBody>
                    <a:bodyPr/>
                    <a:lstStyle/>
                    <a:p>
                      <a:pPr algn="ctr" fontAlgn="b"/>
                      <a:r>
                        <a:rPr lang="en-US" sz="900" u="none" strike="noStrike">
                          <a:effectLst/>
                        </a:rPr>
                        <a:t>KS-411</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a:effectLst/>
                        </a:rPr>
                        <a:t>Sandy Matte UV Coating</a:t>
                      </a:r>
                      <a:endParaRPr lang="en-US" sz="900" b="0" i="0" u="none" strike="noStrike">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139793678"/>
                  </a:ext>
                </a:extLst>
              </a:tr>
              <a:tr h="117529">
                <a:tc>
                  <a:txBody>
                    <a:bodyPr/>
                    <a:lstStyle/>
                    <a:p>
                      <a:pPr algn="ctr" fontAlgn="b"/>
                      <a:r>
                        <a:rPr lang="en-US" sz="900" u="none" strike="noStrike">
                          <a:effectLst/>
                        </a:rPr>
                        <a:t>KS-446</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a:effectLst/>
                        </a:rPr>
                        <a:t>Ultra Matte Sandy UV Coating for Oil Based Ink</a:t>
                      </a:r>
                      <a:endParaRPr lang="en-US" sz="900" b="0" i="0" u="none" strike="noStrike">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498901367"/>
                  </a:ext>
                </a:extLst>
              </a:tr>
              <a:tr h="123405">
                <a:tc>
                  <a:txBody>
                    <a:bodyPr/>
                    <a:lstStyle/>
                    <a:p>
                      <a:pPr algn="ctr" fontAlgn="b"/>
                      <a:r>
                        <a:rPr lang="en-US" sz="900" u="none" strike="noStrike">
                          <a:effectLst/>
                        </a:rPr>
                        <a:t>KS-469</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dirty="0">
                          <a:effectLst/>
                        </a:rPr>
                        <a:t>Sandy Matte UV Coating for Plastic</a:t>
                      </a:r>
                      <a:endParaRPr lang="en-US" sz="900" b="0" i="0" u="none" strike="noStrike" dirty="0">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1614921025"/>
                  </a:ext>
                </a:extLst>
              </a:tr>
              <a:tr h="117529">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832756431"/>
                  </a:ext>
                </a:extLst>
              </a:tr>
              <a:tr h="123405">
                <a:tc>
                  <a:txBody>
                    <a:bodyPr/>
                    <a:lstStyle/>
                    <a:p>
                      <a:pPr algn="ctr" fontAlgn="b"/>
                      <a:r>
                        <a:rPr lang="en-US" sz="900" u="none" strike="noStrike">
                          <a:effectLst/>
                        </a:rPr>
                        <a:t>KS-433LV</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a:effectLst/>
                        </a:rPr>
                        <a:t>Low Viscosity Coarse Sandy Feel UV Coating</a:t>
                      </a:r>
                      <a:endParaRPr lang="en-US" sz="900" b="0" i="0" u="none" strike="noStrike">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1986049944"/>
                  </a:ext>
                </a:extLst>
              </a:tr>
              <a:tr h="117529">
                <a:tc>
                  <a:txBody>
                    <a:bodyPr/>
                    <a:lstStyle/>
                    <a:p>
                      <a:pPr algn="ctr" fontAlgn="b"/>
                      <a:r>
                        <a:rPr lang="en-US" sz="900" u="none" strike="noStrike">
                          <a:effectLst/>
                        </a:rPr>
                        <a:t>KS-433</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a:effectLst/>
                        </a:rPr>
                        <a:t>Coarse Sandy Feel UV Coating</a:t>
                      </a:r>
                      <a:endParaRPr lang="en-US" sz="900" b="0" i="0" u="none" strike="noStrike">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4045936184"/>
                  </a:ext>
                </a:extLst>
              </a:tr>
              <a:tr h="123405">
                <a:tc>
                  <a:txBody>
                    <a:bodyPr/>
                    <a:lstStyle/>
                    <a:p>
                      <a:pPr algn="ctr" fontAlgn="b"/>
                      <a:r>
                        <a:rPr lang="en-US" sz="900" u="none" strike="noStrike">
                          <a:effectLst/>
                        </a:rPr>
                        <a:t>KS-558</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dirty="0">
                          <a:effectLst/>
                        </a:rPr>
                        <a:t>BZP Free Coarse Sandy Feel Matte UV Coating</a:t>
                      </a:r>
                      <a:endParaRPr lang="en-US" sz="900" b="0" i="0" u="none" strike="noStrike" dirty="0">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2472462703"/>
                  </a:ext>
                </a:extLst>
              </a:tr>
              <a:tr h="117529">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1106487522"/>
                  </a:ext>
                </a:extLst>
              </a:tr>
              <a:tr h="123405">
                <a:tc>
                  <a:txBody>
                    <a:bodyPr/>
                    <a:lstStyle/>
                    <a:p>
                      <a:pPr algn="ctr" fontAlgn="b"/>
                      <a:r>
                        <a:rPr lang="en-US" sz="900" u="none" strike="noStrike">
                          <a:effectLst/>
                        </a:rPr>
                        <a:t>KS-834</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a:effectLst/>
                        </a:rPr>
                        <a:t>Fine Sandy Satin H-UV/LE-UV Coating</a:t>
                      </a:r>
                      <a:endParaRPr lang="en-US" sz="900" b="0" i="0" u="none" strike="noStrike">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38274147"/>
                  </a:ext>
                </a:extLst>
              </a:tr>
              <a:tr h="117529">
                <a:tc>
                  <a:txBody>
                    <a:bodyPr/>
                    <a:lstStyle/>
                    <a:p>
                      <a:pPr algn="ctr" fontAlgn="b"/>
                      <a:r>
                        <a:rPr lang="en-US" sz="900" u="none" strike="noStrike">
                          <a:effectLst/>
                        </a:rPr>
                        <a:t>KS-809</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a:effectLst/>
                        </a:rPr>
                        <a:t>Sandy Matte H-UV Coating</a:t>
                      </a:r>
                      <a:endParaRPr lang="en-US" sz="900" b="0" i="0" u="none" strike="noStrike">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394338321"/>
                  </a:ext>
                </a:extLst>
              </a:tr>
              <a:tr h="117529">
                <a:tc>
                  <a:txBody>
                    <a:bodyPr/>
                    <a:lstStyle/>
                    <a:p>
                      <a:pPr algn="ctr" fontAlgn="b"/>
                      <a:r>
                        <a:rPr lang="en-US" sz="900" u="none" strike="noStrike">
                          <a:effectLst/>
                        </a:rPr>
                        <a:t>KS-833</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dirty="0">
                          <a:effectLst/>
                        </a:rPr>
                        <a:t>H-UV Sandy Feel Matte UV Coating</a:t>
                      </a:r>
                      <a:endParaRPr lang="en-US" sz="900" b="0" i="0" u="none" strike="noStrike" dirty="0">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4181585631"/>
                  </a:ext>
                </a:extLst>
              </a:tr>
              <a:tr h="123405">
                <a:tc>
                  <a:txBody>
                    <a:bodyPr/>
                    <a:lstStyle/>
                    <a:p>
                      <a:pPr algn="ctr" fontAlgn="b"/>
                      <a:r>
                        <a:rPr lang="en-US" sz="900" u="none" strike="noStrike">
                          <a:effectLst/>
                        </a:rPr>
                        <a:t>KS-805</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a:effectLst/>
                        </a:rPr>
                        <a:t>BZP Free Coarse Matte Sandy Feel H-UV Coating</a:t>
                      </a:r>
                      <a:endParaRPr lang="en-US" sz="900" b="0" i="0" u="none" strike="noStrike">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2927748793"/>
                  </a:ext>
                </a:extLst>
              </a:tr>
              <a:tr h="117529">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3412308730"/>
                  </a:ext>
                </a:extLst>
              </a:tr>
              <a:tr h="123405">
                <a:tc>
                  <a:txBody>
                    <a:bodyPr/>
                    <a:lstStyle/>
                    <a:p>
                      <a:pPr algn="ctr" fontAlgn="b"/>
                      <a:r>
                        <a:rPr lang="en-US" sz="900" u="none" strike="noStrike">
                          <a:effectLst/>
                        </a:rPr>
                        <a:t>LED-725</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a:effectLst/>
                        </a:rPr>
                        <a:t>Fine Sandy Matte LED Coating for Flexo Gap</a:t>
                      </a:r>
                      <a:endParaRPr lang="en-US" sz="900" b="0" i="0" u="none" strike="noStrike">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675733772"/>
                  </a:ext>
                </a:extLst>
              </a:tr>
              <a:tr h="117529">
                <a:tc>
                  <a:txBody>
                    <a:bodyPr/>
                    <a:lstStyle/>
                    <a:p>
                      <a:pPr algn="ctr" fontAlgn="b"/>
                      <a:r>
                        <a:rPr lang="en-US" sz="900" u="none" strike="noStrike">
                          <a:effectLst/>
                        </a:rPr>
                        <a:t>LED-734</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a:effectLst/>
                        </a:rPr>
                        <a:t>Coarse Sandy Feel LED Coating for Flexo Gap</a:t>
                      </a:r>
                      <a:endParaRPr lang="en-US" sz="900" b="0" i="0" u="none" strike="noStrike">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2821769811"/>
                  </a:ext>
                </a:extLst>
              </a:tr>
              <a:tr h="117529">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371086834"/>
                  </a:ext>
                </a:extLst>
              </a:tr>
              <a:tr h="123405">
                <a:tc>
                  <a:txBody>
                    <a:bodyPr/>
                    <a:lstStyle/>
                    <a:p>
                      <a:pPr algn="ctr" fontAlgn="b"/>
                      <a:r>
                        <a:rPr lang="en-US" sz="900" u="none" strike="noStrike">
                          <a:effectLst/>
                        </a:rPr>
                        <a:t>KS-21006</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a:effectLst/>
                        </a:rPr>
                        <a:t>Sandpaper Screen UV Coating</a:t>
                      </a:r>
                      <a:endParaRPr lang="en-US" sz="900" b="0" i="0" u="none" strike="noStrike">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2021393512"/>
                  </a:ext>
                </a:extLst>
              </a:tr>
              <a:tr h="123405">
                <a:tc>
                  <a:txBody>
                    <a:bodyPr/>
                    <a:lstStyle/>
                    <a:p>
                      <a:pPr algn="ctr" fontAlgn="b"/>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dirty="0">
                          <a:effectLst/>
                        </a:rPr>
                        <a:t>Most run 8-20 BCM from fine feel to more feel</a:t>
                      </a:r>
                      <a:endParaRPr lang="en-US" sz="900" b="0" i="0" u="none" strike="noStrike" dirty="0">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1878355985"/>
                  </a:ext>
                </a:extLst>
              </a:tr>
              <a:tr h="117529">
                <a:tc>
                  <a:txBody>
                    <a:bodyPr/>
                    <a:lstStyle/>
                    <a:p>
                      <a:pPr algn="ctr" fontAlgn="b"/>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a:effectLst/>
                        </a:rPr>
                        <a:t>KS-433 requires 35 BCM or higher with max grit</a:t>
                      </a:r>
                      <a:endParaRPr lang="en-US" sz="900" b="0" i="0" u="none" strike="noStrike">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1706938390"/>
                  </a:ext>
                </a:extLst>
              </a:tr>
              <a:tr h="123405">
                <a:tc>
                  <a:txBody>
                    <a:bodyPr/>
                    <a:lstStyle/>
                    <a:p>
                      <a:pPr algn="ctr" fontAlgn="b"/>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a:effectLst/>
                        </a:rPr>
                        <a:t>KS-21006 80-320 mesh to control amount of feel</a:t>
                      </a:r>
                      <a:endParaRPr lang="en-US" sz="900" b="0" i="0" u="none" strike="noStrike">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1800297728"/>
                  </a:ext>
                </a:extLst>
              </a:tr>
              <a:tr h="123405">
                <a:tc>
                  <a:txBody>
                    <a:bodyPr/>
                    <a:lstStyle/>
                    <a:p>
                      <a:pPr algn="ctr" fontAlgn="b"/>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2430209311"/>
                  </a:ext>
                </a:extLst>
              </a:tr>
              <a:tr h="117529">
                <a:tc gridSpan="2">
                  <a:txBody>
                    <a:bodyPr/>
                    <a:lstStyle/>
                    <a:p>
                      <a:pPr algn="ctr" fontAlgn="b"/>
                      <a:r>
                        <a:rPr lang="en-US" sz="900" u="none" strike="noStrike" dirty="0">
                          <a:effectLst/>
                        </a:rPr>
                        <a:t>Textured</a:t>
                      </a:r>
                      <a:endParaRPr lang="en-US" sz="900" b="0" i="0" u="none" strike="noStrike" dirty="0">
                        <a:solidFill>
                          <a:srgbClr val="000000"/>
                        </a:solidFill>
                        <a:effectLst/>
                        <a:latin typeface="Calibri" panose="020F0502020204030204" pitchFamily="34" charset="0"/>
                      </a:endParaRPr>
                    </a:p>
                  </a:txBody>
                  <a:tcPr marL="5876" marR="5876" marT="5876" marB="0" anchor="b"/>
                </a:tc>
                <a:tc hMerge="1">
                  <a:txBody>
                    <a:bodyPr/>
                    <a:lstStyle/>
                    <a:p>
                      <a:endParaRPr lang="en-US"/>
                    </a:p>
                  </a:txBody>
                  <a:tcPr/>
                </a:tc>
                <a:extLst>
                  <a:ext uri="{0D108BD9-81ED-4DB2-BD59-A6C34878D82A}">
                    <a16:rowId xmlns:a16="http://schemas.microsoft.com/office/drawing/2014/main" val="2034835509"/>
                  </a:ext>
                </a:extLst>
              </a:tr>
              <a:tr h="117529">
                <a:tc>
                  <a:txBody>
                    <a:bodyPr/>
                    <a:lstStyle/>
                    <a:p>
                      <a:pPr algn="ctr" fontAlgn="b"/>
                      <a:r>
                        <a:rPr lang="en-US" sz="900" u="none" strike="noStrike">
                          <a:effectLst/>
                        </a:rPr>
                        <a:t>KS-605</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dirty="0">
                          <a:effectLst/>
                        </a:rPr>
                        <a:t>Textured UV Gloss Coating</a:t>
                      </a:r>
                      <a:endParaRPr lang="en-US" sz="900" b="0" i="0" u="none" strike="noStrike" dirty="0">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275829624"/>
                  </a:ext>
                </a:extLst>
              </a:tr>
              <a:tr h="117529">
                <a:tc>
                  <a:txBody>
                    <a:bodyPr/>
                    <a:lstStyle/>
                    <a:p>
                      <a:pPr algn="ctr" fontAlgn="b"/>
                      <a:r>
                        <a:rPr lang="en-US" sz="900" u="none" strike="noStrike">
                          <a:effectLst/>
                        </a:rPr>
                        <a:t>KS-804</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dirty="0">
                          <a:effectLst/>
                        </a:rPr>
                        <a:t>BZP Free Flexible Textured UV Gloss Coating</a:t>
                      </a:r>
                      <a:endParaRPr lang="en-US" sz="900" b="0" i="0" u="none" strike="noStrike" dirty="0">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32565662"/>
                  </a:ext>
                </a:extLst>
              </a:tr>
              <a:tr h="123405">
                <a:tc>
                  <a:txBody>
                    <a:bodyPr/>
                    <a:lstStyle/>
                    <a:p>
                      <a:pPr algn="ctr" fontAlgn="b"/>
                      <a:r>
                        <a:rPr lang="en-US" sz="900" u="none" strike="noStrike">
                          <a:effectLst/>
                        </a:rPr>
                        <a:t>KS-520</a:t>
                      </a:r>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dirty="0">
                          <a:effectLst/>
                        </a:rPr>
                        <a:t>Textured Matte UV Coating</a:t>
                      </a:r>
                      <a:endParaRPr lang="en-US" sz="900" b="0" i="0" u="none" strike="noStrike" dirty="0">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3086758564"/>
                  </a:ext>
                </a:extLst>
              </a:tr>
              <a:tr h="117529">
                <a:tc>
                  <a:txBody>
                    <a:bodyPr/>
                    <a:lstStyle/>
                    <a:p>
                      <a:pPr algn="l" fontAlgn="b"/>
                      <a:endParaRPr lang="en-US" sz="900" b="0" i="0" u="none" strike="noStrike">
                        <a:solidFill>
                          <a:srgbClr val="000000"/>
                        </a:solidFill>
                        <a:effectLst/>
                        <a:latin typeface="Calibri" panose="020F0502020204030204" pitchFamily="34" charset="0"/>
                      </a:endParaRPr>
                    </a:p>
                  </a:txBody>
                  <a:tcPr marL="5876" marR="5876" marT="5876" marB="0" anchor="b"/>
                </a:tc>
                <a:tc>
                  <a:txBody>
                    <a:bodyPr/>
                    <a:lstStyle/>
                    <a:p>
                      <a:pPr algn="l" fontAlgn="b"/>
                      <a:r>
                        <a:rPr lang="en-US" sz="900" u="none" strike="noStrike" dirty="0">
                          <a:effectLst/>
                        </a:rPr>
                        <a:t>Apply 8-25 BCM and may require special pumping</a:t>
                      </a:r>
                      <a:endParaRPr lang="en-US" sz="900" b="0" i="0" u="none" strike="noStrike" dirty="0">
                        <a:solidFill>
                          <a:srgbClr val="000000"/>
                        </a:solidFill>
                        <a:effectLst/>
                        <a:latin typeface="Calibri" panose="020F0502020204030204" pitchFamily="34" charset="0"/>
                      </a:endParaRPr>
                    </a:p>
                  </a:txBody>
                  <a:tcPr marL="5876" marR="5876" marT="5876" marB="0" anchor="b"/>
                </a:tc>
                <a:extLst>
                  <a:ext uri="{0D108BD9-81ED-4DB2-BD59-A6C34878D82A}">
                    <a16:rowId xmlns:a16="http://schemas.microsoft.com/office/drawing/2014/main" val="2744626723"/>
                  </a:ext>
                </a:extLst>
              </a:tr>
            </a:tbl>
          </a:graphicData>
        </a:graphic>
      </p:graphicFrame>
    </p:spTree>
    <p:extLst>
      <p:ext uri="{BB962C8B-B14F-4D97-AF65-F5344CB8AC3E}">
        <p14:creationId xmlns:p14="http://schemas.microsoft.com/office/powerpoint/2010/main" val="1772034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3C46C5-22A1-4602-A9DA-6BF3098AC0E3}"/>
              </a:ext>
            </a:extLst>
          </p:cNvPr>
          <p:cNvSpPr txBox="1"/>
          <p:nvPr/>
        </p:nvSpPr>
        <p:spPr>
          <a:xfrm>
            <a:off x="152400" y="217557"/>
            <a:ext cx="4296304" cy="707886"/>
          </a:xfrm>
          <a:prstGeom prst="rect">
            <a:avLst/>
          </a:prstGeom>
          <a:noFill/>
        </p:spPr>
        <p:txBody>
          <a:bodyPr wrap="none" rtlCol="0">
            <a:spAutoFit/>
          </a:bodyPr>
          <a:lstStyle/>
          <a:p>
            <a:r>
              <a:rPr lang="en-US" sz="4000" dirty="0">
                <a:latin typeface="+mj-lt"/>
              </a:rPr>
              <a:t>Specialty Products</a:t>
            </a:r>
          </a:p>
        </p:txBody>
      </p:sp>
      <p:pic>
        <p:nvPicPr>
          <p:cNvPr id="3" name="Picture 2">
            <a:extLst>
              <a:ext uri="{FF2B5EF4-FFF2-40B4-BE49-F238E27FC236}">
                <a16:creationId xmlns:a16="http://schemas.microsoft.com/office/drawing/2014/main" id="{D839B798-7543-40DB-AC9A-4836E5730891}"/>
              </a:ext>
            </a:extLst>
          </p:cNvPr>
          <p:cNvPicPr>
            <a:picLocks noChangeAspect="1"/>
          </p:cNvPicPr>
          <p:nvPr/>
        </p:nvPicPr>
        <p:blipFill>
          <a:blip r:embed="rId2"/>
          <a:stretch>
            <a:fillRect/>
          </a:stretch>
        </p:blipFill>
        <p:spPr>
          <a:xfrm>
            <a:off x="7973467" y="-4354"/>
            <a:ext cx="1170533" cy="1292464"/>
          </a:xfrm>
          <a:prstGeom prst="rect">
            <a:avLst/>
          </a:prstGeom>
        </p:spPr>
      </p:pic>
      <p:graphicFrame>
        <p:nvGraphicFramePr>
          <p:cNvPr id="4" name="Table 3">
            <a:extLst>
              <a:ext uri="{FF2B5EF4-FFF2-40B4-BE49-F238E27FC236}">
                <a16:creationId xmlns:a16="http://schemas.microsoft.com/office/drawing/2014/main" id="{8449114B-0F7B-4325-B2D5-C345295E3B7B}"/>
              </a:ext>
            </a:extLst>
          </p:cNvPr>
          <p:cNvGraphicFramePr>
            <a:graphicFrameLocks noGrp="1"/>
          </p:cNvGraphicFramePr>
          <p:nvPr>
            <p:extLst>
              <p:ext uri="{D42A27DB-BD31-4B8C-83A1-F6EECF244321}">
                <p14:modId xmlns:p14="http://schemas.microsoft.com/office/powerpoint/2010/main" val="1465387463"/>
              </p:ext>
            </p:extLst>
          </p:nvPr>
        </p:nvGraphicFramePr>
        <p:xfrm>
          <a:off x="304800" y="1066800"/>
          <a:ext cx="3276600" cy="5069439"/>
        </p:xfrm>
        <a:graphic>
          <a:graphicData uri="http://schemas.openxmlformats.org/drawingml/2006/table">
            <a:tbl>
              <a:tblPr>
                <a:tableStyleId>{2D5ABB26-0587-4C30-8999-92F81FD0307C}</a:tableStyleId>
              </a:tblPr>
              <a:tblGrid>
                <a:gridCol w="619897">
                  <a:extLst>
                    <a:ext uri="{9D8B030D-6E8A-4147-A177-3AD203B41FA5}">
                      <a16:colId xmlns:a16="http://schemas.microsoft.com/office/drawing/2014/main" val="3752318100"/>
                    </a:ext>
                  </a:extLst>
                </a:gridCol>
                <a:gridCol w="2656703">
                  <a:extLst>
                    <a:ext uri="{9D8B030D-6E8A-4147-A177-3AD203B41FA5}">
                      <a16:colId xmlns:a16="http://schemas.microsoft.com/office/drawing/2014/main" val="2235795353"/>
                    </a:ext>
                  </a:extLst>
                </a:gridCol>
              </a:tblGrid>
              <a:tr h="114412">
                <a:tc gridSpan="2">
                  <a:txBody>
                    <a:bodyPr/>
                    <a:lstStyle/>
                    <a:p>
                      <a:pPr algn="ctr" fontAlgn="b"/>
                      <a:r>
                        <a:rPr lang="en-US" sz="1400" b="1" u="none" strike="noStrike" dirty="0">
                          <a:effectLst/>
                        </a:rPr>
                        <a:t>Strike-Thru</a:t>
                      </a:r>
                      <a:endParaRPr lang="en-US" sz="1400" b="1" i="0" u="none" strike="noStrike" dirty="0">
                        <a:solidFill>
                          <a:srgbClr val="000000"/>
                        </a:solidFill>
                        <a:effectLst/>
                        <a:latin typeface="Calibri" panose="020F0502020204030204" pitchFamily="34" charset="0"/>
                      </a:endParaRPr>
                    </a:p>
                  </a:txBody>
                  <a:tcPr marL="5721" marR="5721" marT="5721" marB="0" anchor="b"/>
                </a:tc>
                <a:tc hMerge="1">
                  <a:txBody>
                    <a:bodyPr/>
                    <a:lstStyle/>
                    <a:p>
                      <a:endParaRPr lang="en-US"/>
                    </a:p>
                  </a:txBody>
                  <a:tcPr/>
                </a:tc>
                <a:extLst>
                  <a:ext uri="{0D108BD9-81ED-4DB2-BD59-A6C34878D82A}">
                    <a16:rowId xmlns:a16="http://schemas.microsoft.com/office/drawing/2014/main" val="2094576999"/>
                  </a:ext>
                </a:extLst>
              </a:tr>
              <a:tr h="114412">
                <a:tc>
                  <a:txBody>
                    <a:bodyPr/>
                    <a:lstStyle/>
                    <a:p>
                      <a:pPr algn="ctr" fontAlgn="b"/>
                      <a:r>
                        <a:rPr lang="en-US" sz="800" u="none" strike="noStrike">
                          <a:effectLst/>
                        </a:rPr>
                        <a:t>KS-9000</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a:effectLst/>
                        </a:rPr>
                        <a:t>Gloss AQ Coating</a:t>
                      </a:r>
                      <a:endParaRPr lang="en-US" sz="800" b="0" i="0" u="none" strike="noStrike">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863247665"/>
                  </a:ext>
                </a:extLst>
              </a:tr>
              <a:tr h="114412">
                <a:tc>
                  <a:txBody>
                    <a:bodyPr/>
                    <a:lstStyle/>
                    <a:p>
                      <a:pPr algn="ctr" fontAlgn="b"/>
                      <a:r>
                        <a:rPr lang="en-US" sz="800" u="none" strike="noStrike">
                          <a:effectLst/>
                        </a:rPr>
                        <a:t>KB-3074</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dirty="0" err="1">
                          <a:effectLst/>
                        </a:rPr>
                        <a:t>Sheetfed</a:t>
                      </a:r>
                      <a:r>
                        <a:rPr lang="en-US" sz="800" u="none" strike="noStrike" dirty="0">
                          <a:effectLst/>
                        </a:rPr>
                        <a:t> Strike-Thru Dull OPV</a:t>
                      </a:r>
                      <a:endParaRPr lang="en-US" sz="800" b="0" i="0" u="none" strike="noStrike" dirty="0">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4115992727"/>
                  </a:ext>
                </a:extLst>
              </a:tr>
              <a:tr h="114412">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4239148396"/>
                  </a:ext>
                </a:extLst>
              </a:tr>
              <a:tr h="114412">
                <a:tc>
                  <a:txBody>
                    <a:bodyPr/>
                    <a:lstStyle/>
                    <a:p>
                      <a:pPr algn="ctr" fontAlgn="b"/>
                      <a:r>
                        <a:rPr lang="en-US" sz="800" u="none" strike="noStrike">
                          <a:effectLst/>
                        </a:rPr>
                        <a:t>KS-9020</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dirty="0">
                          <a:effectLst/>
                        </a:rPr>
                        <a:t>High Gloss AQ Coating</a:t>
                      </a:r>
                      <a:endParaRPr lang="en-US" sz="800" b="0" i="0" u="none" strike="noStrike" dirty="0">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87634967"/>
                  </a:ext>
                </a:extLst>
              </a:tr>
              <a:tr h="114412">
                <a:tc>
                  <a:txBody>
                    <a:bodyPr/>
                    <a:lstStyle/>
                    <a:p>
                      <a:pPr algn="ctr" fontAlgn="b"/>
                      <a:r>
                        <a:rPr lang="en-US" sz="800" u="none" strike="noStrike">
                          <a:effectLst/>
                        </a:rPr>
                        <a:t>KB-3011</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a:effectLst/>
                        </a:rPr>
                        <a:t>Smooth Strike-Thru SF OPV**</a:t>
                      </a:r>
                      <a:endParaRPr lang="en-US" sz="800" b="0" i="0" u="none" strike="noStrike">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3621322054"/>
                  </a:ext>
                </a:extLst>
              </a:tr>
              <a:tr h="114412">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3602092755"/>
                  </a:ext>
                </a:extLst>
              </a:tr>
              <a:tr h="114412">
                <a:tc>
                  <a:txBody>
                    <a:bodyPr/>
                    <a:lstStyle/>
                    <a:p>
                      <a:pPr algn="ctr" fontAlgn="b"/>
                      <a:r>
                        <a:rPr lang="en-US" sz="800" u="none" strike="noStrike">
                          <a:effectLst/>
                        </a:rPr>
                        <a:t>KS-453</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a:effectLst/>
                        </a:rPr>
                        <a:t>High Gloss UV Coating for Smooth Strike-Thru</a:t>
                      </a:r>
                      <a:endParaRPr lang="en-US" sz="800" b="0" i="0" u="none" strike="noStrike">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1839868716"/>
                  </a:ext>
                </a:extLst>
              </a:tr>
              <a:tr h="114412">
                <a:tc>
                  <a:txBody>
                    <a:bodyPr/>
                    <a:lstStyle/>
                    <a:p>
                      <a:pPr algn="ctr" fontAlgn="b"/>
                      <a:r>
                        <a:rPr lang="en-US" sz="800" u="none" strike="noStrike">
                          <a:effectLst/>
                        </a:rPr>
                        <a:t>KS-618</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dirty="0">
                          <a:effectLst/>
                        </a:rPr>
                        <a:t>BZP-Free Gloss UV Coating for Smooth Strike-Thru</a:t>
                      </a:r>
                      <a:endParaRPr lang="en-US" sz="800" b="0" i="0" u="none" strike="noStrike" dirty="0">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1149204968"/>
                  </a:ext>
                </a:extLst>
              </a:tr>
              <a:tr h="114412">
                <a:tc>
                  <a:txBody>
                    <a:bodyPr/>
                    <a:lstStyle/>
                    <a:p>
                      <a:pPr algn="ctr" fontAlgn="b"/>
                      <a:r>
                        <a:rPr lang="en-US" sz="800" u="none" strike="noStrike">
                          <a:effectLst/>
                        </a:rPr>
                        <a:t>KB-3116</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dirty="0" err="1">
                          <a:effectLst/>
                        </a:rPr>
                        <a:t>Sheetfed</a:t>
                      </a:r>
                      <a:r>
                        <a:rPr lang="en-US" sz="800" u="none" strike="noStrike" dirty="0">
                          <a:effectLst/>
                        </a:rPr>
                        <a:t> Smooth Strike-Thru OPV for UV*</a:t>
                      </a:r>
                      <a:endParaRPr lang="en-US" sz="800" b="0" i="0" u="none" strike="noStrike" dirty="0">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4216802876"/>
                  </a:ext>
                </a:extLst>
              </a:tr>
              <a:tr h="114412">
                <a:tc>
                  <a:txBody>
                    <a:bodyPr/>
                    <a:lstStyle/>
                    <a:p>
                      <a:pPr algn="ctr" fontAlgn="b"/>
                      <a:r>
                        <a:rPr lang="en-US" sz="800" u="none" strike="noStrike">
                          <a:effectLst/>
                        </a:rPr>
                        <a:t>KB-3011</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a:effectLst/>
                        </a:rPr>
                        <a:t>Smooth Strike-Thru SF OPV**</a:t>
                      </a:r>
                      <a:endParaRPr lang="en-US" sz="800" b="0" i="0" u="none" strike="noStrike">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2418308037"/>
                  </a:ext>
                </a:extLst>
              </a:tr>
              <a:tr h="114412">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391436631"/>
                  </a:ext>
                </a:extLst>
              </a:tr>
              <a:tr h="114412">
                <a:tc>
                  <a:txBody>
                    <a:bodyPr/>
                    <a:lstStyle/>
                    <a:p>
                      <a:pPr algn="ctr" fontAlgn="b"/>
                      <a:r>
                        <a:rPr lang="en-US" sz="800" u="none" strike="noStrike">
                          <a:effectLst/>
                        </a:rPr>
                        <a:t>KS-688</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a:effectLst/>
                        </a:rPr>
                        <a:t>High Gloss UV Coating for Reticulation Strike-Thru</a:t>
                      </a:r>
                      <a:endParaRPr lang="en-US" sz="800" b="0" i="0" u="none" strike="noStrike">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1204263217"/>
                  </a:ext>
                </a:extLst>
              </a:tr>
              <a:tr h="114412">
                <a:tc>
                  <a:txBody>
                    <a:bodyPr/>
                    <a:lstStyle/>
                    <a:p>
                      <a:pPr algn="ctr" fontAlgn="b"/>
                      <a:r>
                        <a:rPr lang="en-US" sz="800" u="none" strike="noStrike">
                          <a:effectLst/>
                        </a:rPr>
                        <a:t>KB-3115</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a:effectLst/>
                        </a:rPr>
                        <a:t>UV Reticulation Strike-Thru SF OPV</a:t>
                      </a:r>
                      <a:endParaRPr lang="en-US" sz="800" b="0" i="0" u="none" strike="noStrike">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975948148"/>
                  </a:ext>
                </a:extLst>
              </a:tr>
              <a:tr h="120133">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1243375064"/>
                  </a:ext>
                </a:extLst>
              </a:tr>
              <a:tr h="114412">
                <a:tc>
                  <a:txBody>
                    <a:bodyPr/>
                    <a:lstStyle/>
                    <a:p>
                      <a:pPr algn="ctr" fontAlgn="b"/>
                      <a:r>
                        <a:rPr lang="en-US" sz="800" u="none" strike="noStrike" dirty="0">
                          <a:effectLst/>
                        </a:rPr>
                        <a:t>KUL-2300</a:t>
                      </a:r>
                      <a:endParaRPr lang="en-US" sz="800" b="0" i="0" u="none" strike="noStrike" dirty="0">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a:effectLst/>
                        </a:rPr>
                        <a:t>Foil Stampable Gloss UV Coating</a:t>
                      </a:r>
                      <a:endParaRPr lang="en-US" sz="800" b="0" i="0" u="none" strike="noStrike">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507504834"/>
                  </a:ext>
                </a:extLst>
              </a:tr>
              <a:tr h="120133">
                <a:tc>
                  <a:txBody>
                    <a:bodyPr/>
                    <a:lstStyle/>
                    <a:p>
                      <a:pPr algn="ctr" fontAlgn="b"/>
                      <a:r>
                        <a:rPr lang="en-US" sz="800" u="none" strike="noStrike">
                          <a:effectLst/>
                        </a:rPr>
                        <a:t>KB-3199</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a:effectLst/>
                        </a:rPr>
                        <a:t>Reticulation Matte OPV</a:t>
                      </a:r>
                      <a:endParaRPr lang="en-US" sz="800" b="0" i="0" u="none" strike="noStrike">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2459194384"/>
                  </a:ext>
                </a:extLst>
              </a:tr>
              <a:tr h="114412">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4126495396"/>
                  </a:ext>
                </a:extLst>
              </a:tr>
              <a:tr h="120133">
                <a:tc>
                  <a:txBody>
                    <a:bodyPr/>
                    <a:lstStyle/>
                    <a:p>
                      <a:pPr algn="ctr" fontAlgn="b"/>
                      <a:r>
                        <a:rPr lang="en-US" sz="800" u="none" strike="noStrike">
                          <a:effectLst/>
                        </a:rPr>
                        <a:t>KS-494</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a:effectLst/>
                        </a:rPr>
                        <a:t>Imprintable Gloss UV Coating</a:t>
                      </a:r>
                      <a:endParaRPr lang="en-US" sz="800" b="0" i="0" u="none" strike="noStrike">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1144017607"/>
                  </a:ext>
                </a:extLst>
              </a:tr>
              <a:tr h="114412">
                <a:tc>
                  <a:txBody>
                    <a:bodyPr/>
                    <a:lstStyle/>
                    <a:p>
                      <a:pPr algn="ctr" fontAlgn="b"/>
                      <a:r>
                        <a:rPr lang="en-US" sz="800" u="none" strike="noStrike">
                          <a:effectLst/>
                        </a:rPr>
                        <a:t>KS-568</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dirty="0">
                          <a:effectLst/>
                        </a:rPr>
                        <a:t>Strike-Thru Matte UV OPV***</a:t>
                      </a:r>
                      <a:endParaRPr lang="en-US" sz="800" b="0" i="0" u="none" strike="noStrike" dirty="0">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4112997811"/>
                  </a:ext>
                </a:extLst>
              </a:tr>
              <a:tr h="120133">
                <a:tc>
                  <a:txBody>
                    <a:bodyPr/>
                    <a:lstStyle/>
                    <a:p>
                      <a:pPr algn="ctr" fontAlgn="b"/>
                      <a:r>
                        <a:rPr lang="en-US" sz="800" u="none" strike="noStrike">
                          <a:effectLst/>
                        </a:rPr>
                        <a:t>KS-836</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dirty="0">
                          <a:effectLst/>
                        </a:rPr>
                        <a:t>Ultra Reticulation Strike-Thru Gloss </a:t>
                      </a:r>
                      <a:r>
                        <a:rPr lang="en-US" sz="800" u="none" strike="noStrike" dirty="0" err="1">
                          <a:effectLst/>
                        </a:rPr>
                        <a:t>Litho</a:t>
                      </a:r>
                      <a:r>
                        <a:rPr lang="en-US" sz="800" u="none" strike="noStrike" dirty="0">
                          <a:effectLst/>
                        </a:rPr>
                        <a:t> UV OPV</a:t>
                      </a:r>
                      <a:endParaRPr lang="en-US" sz="800" b="0" i="0" u="none" strike="noStrike" dirty="0">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2705294867"/>
                  </a:ext>
                </a:extLst>
              </a:tr>
              <a:tr h="114412">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579890727"/>
                  </a:ext>
                </a:extLst>
              </a:tr>
              <a:tr h="114412">
                <a:tc>
                  <a:txBody>
                    <a:bodyPr/>
                    <a:lstStyle/>
                    <a:p>
                      <a:pPr algn="ctr" fontAlgn="b"/>
                      <a:r>
                        <a:rPr lang="en-US" sz="800" u="none" strike="noStrike">
                          <a:effectLst/>
                        </a:rPr>
                        <a:t>KS-460</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a:effectLst/>
                        </a:rPr>
                        <a:t>Foil Stampable Gloss UV Coating</a:t>
                      </a:r>
                      <a:endParaRPr lang="en-US" sz="800" b="0" i="0" u="none" strike="noStrike">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593225428"/>
                  </a:ext>
                </a:extLst>
              </a:tr>
              <a:tr h="120133">
                <a:tc>
                  <a:txBody>
                    <a:bodyPr/>
                    <a:lstStyle/>
                    <a:p>
                      <a:pPr algn="ctr" fontAlgn="b"/>
                      <a:r>
                        <a:rPr lang="en-US" sz="800" u="none" strike="noStrike">
                          <a:effectLst/>
                        </a:rPr>
                        <a:t>KS-599</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dirty="0">
                          <a:effectLst/>
                        </a:rPr>
                        <a:t>Reticulation Strike-Thru Gloss </a:t>
                      </a:r>
                      <a:r>
                        <a:rPr lang="en-US" sz="800" u="none" strike="noStrike" dirty="0" err="1">
                          <a:effectLst/>
                        </a:rPr>
                        <a:t>Litho</a:t>
                      </a:r>
                      <a:r>
                        <a:rPr lang="en-US" sz="800" u="none" strike="noStrike" dirty="0">
                          <a:effectLst/>
                        </a:rPr>
                        <a:t> UV OPV</a:t>
                      </a:r>
                      <a:endParaRPr lang="en-US" sz="800" b="0" i="0" u="none" strike="noStrike" dirty="0">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3875573887"/>
                  </a:ext>
                </a:extLst>
              </a:tr>
              <a:tr h="114412">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382565340"/>
                  </a:ext>
                </a:extLst>
              </a:tr>
              <a:tr h="120133">
                <a:tc>
                  <a:txBody>
                    <a:bodyPr/>
                    <a:lstStyle/>
                    <a:p>
                      <a:pPr algn="ctr" fontAlgn="b"/>
                      <a:r>
                        <a:rPr lang="en-US" sz="800" u="none" strike="noStrike">
                          <a:effectLst/>
                        </a:rPr>
                        <a:t>KS-855</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a:effectLst/>
                        </a:rPr>
                        <a:t>Low Energy Curing Gloss Coating for Smooth Strike-Thru</a:t>
                      </a:r>
                      <a:endParaRPr lang="en-US" sz="800" b="0" i="0" u="none" strike="noStrike">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1055769127"/>
                  </a:ext>
                </a:extLst>
              </a:tr>
              <a:tr h="114412">
                <a:tc>
                  <a:txBody>
                    <a:bodyPr/>
                    <a:lstStyle/>
                    <a:p>
                      <a:pPr algn="ctr" fontAlgn="b"/>
                      <a:r>
                        <a:rPr lang="en-US" sz="800" u="none" strike="noStrike">
                          <a:effectLst/>
                        </a:rPr>
                        <a:t>KS-800</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dirty="0">
                          <a:effectLst/>
                        </a:rPr>
                        <a:t>BZP Free Reticulation Strike-Thru Gloss H-UV Coating</a:t>
                      </a:r>
                      <a:endParaRPr lang="en-US" sz="800" b="0" i="0" u="none" strike="noStrike" dirty="0">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3124624533"/>
                  </a:ext>
                </a:extLst>
              </a:tr>
              <a:tr h="114412">
                <a:tc>
                  <a:txBody>
                    <a:bodyPr/>
                    <a:lstStyle/>
                    <a:p>
                      <a:pPr algn="ctr" fontAlgn="b"/>
                      <a:r>
                        <a:rPr lang="en-US" sz="800" u="none" strike="noStrike">
                          <a:effectLst/>
                        </a:rPr>
                        <a:t>KS-854</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dirty="0">
                          <a:effectLst/>
                        </a:rPr>
                        <a:t>Reticulation Strike-Thru H-UV Coating</a:t>
                      </a:r>
                      <a:endParaRPr lang="en-US" sz="800" b="0" i="0" u="none" strike="noStrike" dirty="0">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274888061"/>
                  </a:ext>
                </a:extLst>
              </a:tr>
              <a:tr h="120133">
                <a:tc>
                  <a:txBody>
                    <a:bodyPr/>
                    <a:lstStyle/>
                    <a:p>
                      <a:pPr algn="ctr" fontAlgn="b"/>
                      <a:r>
                        <a:rPr lang="en-US" sz="800" u="none" strike="noStrike">
                          <a:effectLst/>
                        </a:rPr>
                        <a:t>KS-899</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dirty="0">
                          <a:effectLst/>
                        </a:rPr>
                        <a:t>Reticulation Strike-Thru Gloss </a:t>
                      </a:r>
                      <a:r>
                        <a:rPr lang="en-US" sz="800" u="none" strike="noStrike" dirty="0" err="1">
                          <a:effectLst/>
                        </a:rPr>
                        <a:t>Litho</a:t>
                      </a:r>
                      <a:r>
                        <a:rPr lang="en-US" sz="800" u="none" strike="noStrike" dirty="0">
                          <a:effectLst/>
                        </a:rPr>
                        <a:t> H-UV OPV</a:t>
                      </a:r>
                      <a:endParaRPr lang="en-US" sz="800" b="0" i="0" u="none" strike="noStrike" dirty="0">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2430908410"/>
                  </a:ext>
                </a:extLst>
              </a:tr>
              <a:tr h="120133">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242832078"/>
                  </a:ext>
                </a:extLst>
              </a:tr>
              <a:tr h="114412">
                <a:tc>
                  <a:txBody>
                    <a:bodyPr/>
                    <a:lstStyle/>
                    <a:p>
                      <a:pPr algn="ctr" fontAlgn="b"/>
                      <a:r>
                        <a:rPr lang="en-US" sz="800" u="none" strike="noStrike">
                          <a:effectLst/>
                        </a:rPr>
                        <a:t>KS-494</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a:effectLst/>
                        </a:rPr>
                        <a:t>Imprintable Gloss UV Coating</a:t>
                      </a:r>
                      <a:endParaRPr lang="en-US" sz="800" b="0" i="0" u="none" strike="noStrike">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2662407442"/>
                  </a:ext>
                </a:extLst>
              </a:tr>
              <a:tr h="120133">
                <a:tc>
                  <a:txBody>
                    <a:bodyPr/>
                    <a:lstStyle/>
                    <a:p>
                      <a:pPr algn="ctr" fontAlgn="b"/>
                      <a:r>
                        <a:rPr lang="en-US" sz="800" u="none" strike="noStrike">
                          <a:effectLst/>
                        </a:rPr>
                        <a:t>KB-3217</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a:effectLst/>
                        </a:rPr>
                        <a:t>Wet EC Ink Smooth Strike-Thru SF OPV</a:t>
                      </a:r>
                      <a:endParaRPr lang="en-US" sz="800" b="0" i="0" u="none" strike="noStrike">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2278299111"/>
                  </a:ext>
                </a:extLst>
              </a:tr>
              <a:tr h="120133">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1713439826"/>
                  </a:ext>
                </a:extLst>
              </a:tr>
              <a:tr h="114412">
                <a:tc>
                  <a:txBody>
                    <a:bodyPr/>
                    <a:lstStyle/>
                    <a:p>
                      <a:pPr algn="ctr" fontAlgn="b"/>
                      <a:r>
                        <a:rPr lang="en-US" sz="800" u="none" strike="noStrike">
                          <a:effectLst/>
                        </a:rPr>
                        <a:t>LED-028</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a:effectLst/>
                        </a:rPr>
                        <a:t>Ultra Reticulation Strike-Thru Litho LED OPV</a:t>
                      </a:r>
                      <a:endParaRPr lang="en-US" sz="800" b="0" i="0" u="none" strike="noStrike">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3414427185"/>
                  </a:ext>
                </a:extLst>
              </a:tr>
              <a:tr h="114412">
                <a:tc>
                  <a:txBody>
                    <a:bodyPr/>
                    <a:lstStyle/>
                    <a:p>
                      <a:pPr algn="ctr" fontAlgn="b"/>
                      <a:r>
                        <a:rPr lang="en-US" sz="800" u="none" strike="noStrike">
                          <a:effectLst/>
                        </a:rPr>
                        <a:t>LED-019</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a:effectLst/>
                        </a:rPr>
                        <a:t>Gluable Gloss LED Coating for Offset Gap</a:t>
                      </a:r>
                      <a:endParaRPr lang="en-US" sz="800" b="0" i="0" u="none" strike="noStrike">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704034609"/>
                  </a:ext>
                </a:extLst>
              </a:tr>
              <a:tr h="114412">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21" marR="5721" marT="5721"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721" marR="5721" marT="5721" marB="0" anchor="b"/>
                </a:tc>
                <a:extLst>
                  <a:ext uri="{0D108BD9-81ED-4DB2-BD59-A6C34878D82A}">
                    <a16:rowId xmlns:a16="http://schemas.microsoft.com/office/drawing/2014/main" val="1706081449"/>
                  </a:ext>
                </a:extLst>
              </a:tr>
              <a:tr h="120133">
                <a:tc gridSpan="2">
                  <a:txBody>
                    <a:bodyPr/>
                    <a:lstStyle/>
                    <a:p>
                      <a:pPr algn="l" fontAlgn="b"/>
                      <a:r>
                        <a:rPr lang="en-US" sz="800" u="none" strike="noStrike">
                          <a:effectLst/>
                        </a:rPr>
                        <a:t>*Best contrast, slowest drying</a:t>
                      </a:r>
                      <a:endParaRPr lang="en-US" sz="800" b="0" i="0" u="none" strike="noStrike">
                        <a:solidFill>
                          <a:srgbClr val="000000"/>
                        </a:solidFill>
                        <a:effectLst/>
                        <a:latin typeface="Calibri" panose="020F0502020204030204" pitchFamily="34" charset="0"/>
                      </a:endParaRPr>
                    </a:p>
                  </a:txBody>
                  <a:tcPr marL="5721" marR="5721" marT="5721" marB="0" anchor="b"/>
                </a:tc>
                <a:tc hMerge="1">
                  <a:txBody>
                    <a:bodyPr/>
                    <a:lstStyle/>
                    <a:p>
                      <a:endParaRPr lang="en-US"/>
                    </a:p>
                  </a:txBody>
                  <a:tcPr/>
                </a:tc>
                <a:extLst>
                  <a:ext uri="{0D108BD9-81ED-4DB2-BD59-A6C34878D82A}">
                    <a16:rowId xmlns:a16="http://schemas.microsoft.com/office/drawing/2014/main" val="2173974715"/>
                  </a:ext>
                </a:extLst>
              </a:tr>
              <a:tr h="114412">
                <a:tc gridSpan="2">
                  <a:txBody>
                    <a:bodyPr/>
                    <a:lstStyle/>
                    <a:p>
                      <a:pPr algn="l" fontAlgn="b"/>
                      <a:r>
                        <a:rPr lang="en-US" sz="800" u="none" strike="noStrike">
                          <a:effectLst/>
                        </a:rPr>
                        <a:t>**Good contrast, low yellowing and faster dry</a:t>
                      </a:r>
                      <a:endParaRPr lang="en-US" sz="800" b="0" i="0" u="none" strike="noStrike">
                        <a:solidFill>
                          <a:srgbClr val="000000"/>
                        </a:solidFill>
                        <a:effectLst/>
                        <a:latin typeface="Calibri" panose="020F0502020204030204" pitchFamily="34" charset="0"/>
                      </a:endParaRPr>
                    </a:p>
                  </a:txBody>
                  <a:tcPr marL="5721" marR="5721" marT="5721" marB="0" anchor="b"/>
                </a:tc>
                <a:tc hMerge="1">
                  <a:txBody>
                    <a:bodyPr/>
                    <a:lstStyle/>
                    <a:p>
                      <a:endParaRPr lang="en-US"/>
                    </a:p>
                  </a:txBody>
                  <a:tcPr/>
                </a:tc>
                <a:extLst>
                  <a:ext uri="{0D108BD9-81ED-4DB2-BD59-A6C34878D82A}">
                    <a16:rowId xmlns:a16="http://schemas.microsoft.com/office/drawing/2014/main" val="3778799101"/>
                  </a:ext>
                </a:extLst>
              </a:tr>
              <a:tr h="120133">
                <a:tc gridSpan="2">
                  <a:txBody>
                    <a:bodyPr/>
                    <a:lstStyle/>
                    <a:p>
                      <a:pPr algn="l" fontAlgn="b"/>
                      <a:r>
                        <a:rPr lang="en-US" sz="800" u="none" strike="noStrike" dirty="0">
                          <a:effectLst/>
                        </a:rPr>
                        <a:t>***Least contrast but fastest dry/cure</a:t>
                      </a:r>
                      <a:endParaRPr lang="en-US" sz="800" b="0" i="0" u="none" strike="noStrike" dirty="0">
                        <a:solidFill>
                          <a:srgbClr val="000000"/>
                        </a:solidFill>
                        <a:effectLst/>
                        <a:latin typeface="Calibri" panose="020F0502020204030204" pitchFamily="34" charset="0"/>
                      </a:endParaRPr>
                    </a:p>
                  </a:txBody>
                  <a:tcPr marL="5721" marR="5721" marT="5721" marB="0" anchor="b"/>
                </a:tc>
                <a:tc hMerge="1">
                  <a:txBody>
                    <a:bodyPr/>
                    <a:lstStyle/>
                    <a:p>
                      <a:endParaRPr lang="en-US"/>
                    </a:p>
                  </a:txBody>
                  <a:tcPr/>
                </a:tc>
                <a:extLst>
                  <a:ext uri="{0D108BD9-81ED-4DB2-BD59-A6C34878D82A}">
                    <a16:rowId xmlns:a16="http://schemas.microsoft.com/office/drawing/2014/main" val="1742697508"/>
                  </a:ext>
                </a:extLst>
              </a:tr>
            </a:tbl>
          </a:graphicData>
        </a:graphic>
      </p:graphicFrame>
      <p:graphicFrame>
        <p:nvGraphicFramePr>
          <p:cNvPr id="5" name="Table 4">
            <a:extLst>
              <a:ext uri="{FF2B5EF4-FFF2-40B4-BE49-F238E27FC236}">
                <a16:creationId xmlns:a16="http://schemas.microsoft.com/office/drawing/2014/main" id="{63EB45C2-ADCB-4116-8558-D9156C48779C}"/>
              </a:ext>
            </a:extLst>
          </p:cNvPr>
          <p:cNvGraphicFramePr>
            <a:graphicFrameLocks noGrp="1"/>
          </p:cNvGraphicFramePr>
          <p:nvPr>
            <p:extLst>
              <p:ext uri="{D42A27DB-BD31-4B8C-83A1-F6EECF244321}">
                <p14:modId xmlns:p14="http://schemas.microsoft.com/office/powerpoint/2010/main" val="128315936"/>
              </p:ext>
            </p:extLst>
          </p:nvPr>
        </p:nvGraphicFramePr>
        <p:xfrm>
          <a:off x="3810000" y="1064623"/>
          <a:ext cx="3048000" cy="4821915"/>
        </p:xfrm>
        <a:graphic>
          <a:graphicData uri="http://schemas.openxmlformats.org/drawingml/2006/table">
            <a:tbl>
              <a:tblPr>
                <a:tableStyleId>{2D5ABB26-0587-4C30-8999-92F81FD0307C}</a:tableStyleId>
              </a:tblPr>
              <a:tblGrid>
                <a:gridCol w="569063">
                  <a:extLst>
                    <a:ext uri="{9D8B030D-6E8A-4147-A177-3AD203B41FA5}">
                      <a16:colId xmlns:a16="http://schemas.microsoft.com/office/drawing/2014/main" val="196157236"/>
                    </a:ext>
                  </a:extLst>
                </a:gridCol>
                <a:gridCol w="2478937">
                  <a:extLst>
                    <a:ext uri="{9D8B030D-6E8A-4147-A177-3AD203B41FA5}">
                      <a16:colId xmlns:a16="http://schemas.microsoft.com/office/drawing/2014/main" val="2988783653"/>
                    </a:ext>
                  </a:extLst>
                </a:gridCol>
              </a:tblGrid>
              <a:tr h="127626">
                <a:tc gridSpan="2">
                  <a:txBody>
                    <a:bodyPr/>
                    <a:lstStyle/>
                    <a:p>
                      <a:pPr algn="ctr" fontAlgn="b"/>
                      <a:r>
                        <a:rPr lang="en-US" sz="1400" b="1" u="none" strike="noStrike" dirty="0">
                          <a:effectLst/>
                        </a:rPr>
                        <a:t>Soft Feel</a:t>
                      </a:r>
                      <a:endParaRPr lang="en-US" sz="1400" b="1" i="0" u="none" strike="noStrike" dirty="0">
                        <a:solidFill>
                          <a:srgbClr val="000000"/>
                        </a:solidFill>
                        <a:effectLst/>
                        <a:latin typeface="Calibri" panose="020F0502020204030204" pitchFamily="34" charset="0"/>
                      </a:endParaRPr>
                    </a:p>
                  </a:txBody>
                  <a:tcPr marL="6381" marR="6381" marT="6381" marB="0" anchor="b"/>
                </a:tc>
                <a:tc hMerge="1">
                  <a:txBody>
                    <a:bodyPr/>
                    <a:lstStyle/>
                    <a:p>
                      <a:endParaRPr lang="en-US"/>
                    </a:p>
                  </a:txBody>
                  <a:tcPr/>
                </a:tc>
                <a:extLst>
                  <a:ext uri="{0D108BD9-81ED-4DB2-BD59-A6C34878D82A}">
                    <a16:rowId xmlns:a16="http://schemas.microsoft.com/office/drawing/2014/main" val="102991078"/>
                  </a:ext>
                </a:extLst>
              </a:tr>
              <a:tr h="127626">
                <a:tc>
                  <a:txBody>
                    <a:bodyPr/>
                    <a:lstStyle/>
                    <a:p>
                      <a:pPr algn="ctr" fontAlgn="b"/>
                      <a:r>
                        <a:rPr lang="en-US" sz="800" u="none" strike="noStrike" dirty="0">
                          <a:effectLst/>
                        </a:rPr>
                        <a:t>KS-143</a:t>
                      </a:r>
                      <a:endParaRPr lang="en-US" sz="800" b="0" i="0" u="none" strike="noStrike" dirty="0">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a:effectLst/>
                        </a:rPr>
                        <a:t>Kentucky Shine Matte Web "Soft-Feel" OPV</a:t>
                      </a:r>
                      <a:endParaRPr lang="en-US" sz="800" b="0" i="0" u="none" strike="noStrike">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43328596"/>
                  </a:ext>
                </a:extLst>
              </a:tr>
              <a:tr h="127626">
                <a:tc>
                  <a:txBody>
                    <a:bodyPr/>
                    <a:lstStyle/>
                    <a:p>
                      <a:pPr algn="ctr" fontAlgn="b"/>
                      <a:r>
                        <a:rPr lang="en-US" sz="800" u="none" strike="noStrike">
                          <a:effectLst/>
                        </a:rPr>
                        <a:t>KS-146</a:t>
                      </a:r>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dirty="0">
                          <a:effectLst/>
                        </a:rPr>
                        <a:t>KY Shine Soft Feel Matte SF OPV</a:t>
                      </a:r>
                      <a:endParaRPr lang="en-US" sz="800" b="0" i="0" u="none" strike="noStrike" dirty="0">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4048308402"/>
                  </a:ext>
                </a:extLst>
              </a:tr>
              <a:tr h="127626">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2986758712"/>
                  </a:ext>
                </a:extLst>
              </a:tr>
              <a:tr h="127626">
                <a:tc>
                  <a:txBody>
                    <a:bodyPr/>
                    <a:lstStyle/>
                    <a:p>
                      <a:pPr algn="ctr" fontAlgn="b"/>
                      <a:r>
                        <a:rPr lang="en-US" sz="800" u="none" strike="noStrike">
                          <a:effectLst/>
                        </a:rPr>
                        <a:t>KS-9800</a:t>
                      </a:r>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dirty="0">
                          <a:effectLst/>
                        </a:rPr>
                        <a:t>Soft Feel AQ Coating</a:t>
                      </a:r>
                      <a:endParaRPr lang="en-US" sz="800" b="0" i="0" u="none" strike="noStrike" dirty="0">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1585925188"/>
                  </a:ext>
                </a:extLst>
              </a:tr>
              <a:tr h="127626">
                <a:tc>
                  <a:txBody>
                    <a:bodyPr/>
                    <a:lstStyle/>
                    <a:p>
                      <a:pPr algn="ctr" fontAlgn="b"/>
                      <a:r>
                        <a:rPr lang="en-US" sz="800" u="none" strike="noStrike" dirty="0">
                          <a:effectLst/>
                        </a:rPr>
                        <a:t>KS-9812</a:t>
                      </a:r>
                      <a:endParaRPr lang="en-US" sz="800" b="0" i="0" u="none" strike="noStrike" dirty="0">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a:effectLst/>
                        </a:rPr>
                        <a:t>Smoother Lay Soft Feel AQ Coating</a:t>
                      </a:r>
                      <a:endParaRPr lang="en-US" sz="800" b="0" i="0" u="none" strike="noStrike">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2554990444"/>
                  </a:ext>
                </a:extLst>
              </a:tr>
              <a:tr h="127626">
                <a:tc>
                  <a:txBody>
                    <a:bodyPr/>
                    <a:lstStyle/>
                    <a:p>
                      <a:pPr algn="ctr" fontAlgn="b"/>
                      <a:r>
                        <a:rPr lang="en-US" sz="800" u="none" strike="noStrike">
                          <a:effectLst/>
                        </a:rPr>
                        <a:t>KS-9812HV</a:t>
                      </a:r>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dirty="0">
                          <a:effectLst/>
                        </a:rPr>
                        <a:t>High Viscosity Smoother Lay Soft Feel AQ Coating</a:t>
                      </a:r>
                      <a:endParaRPr lang="en-US" sz="800" b="0" i="0" u="none" strike="noStrike" dirty="0">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1992711439"/>
                  </a:ext>
                </a:extLst>
              </a:tr>
              <a:tr h="127626">
                <a:tc>
                  <a:txBody>
                    <a:bodyPr/>
                    <a:lstStyle/>
                    <a:p>
                      <a:pPr algn="ctr" fontAlgn="b"/>
                      <a:r>
                        <a:rPr lang="en-US" sz="800" u="none" strike="noStrike">
                          <a:effectLst/>
                        </a:rPr>
                        <a:t>KS-9890</a:t>
                      </a:r>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a:effectLst/>
                        </a:rPr>
                        <a:t>Smooth AQ Soft Feel Coating</a:t>
                      </a:r>
                      <a:endParaRPr lang="en-US" sz="800" b="0" i="0" u="none" strike="noStrike">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1323030289"/>
                  </a:ext>
                </a:extLst>
              </a:tr>
              <a:tr h="127626">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1226386016"/>
                  </a:ext>
                </a:extLst>
              </a:tr>
              <a:tr h="127626">
                <a:tc>
                  <a:txBody>
                    <a:bodyPr/>
                    <a:lstStyle/>
                    <a:p>
                      <a:pPr algn="ctr" fontAlgn="b"/>
                      <a:r>
                        <a:rPr lang="en-US" sz="800" u="none" strike="noStrike">
                          <a:effectLst/>
                        </a:rPr>
                        <a:t>KS-532</a:t>
                      </a:r>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dirty="0">
                          <a:effectLst/>
                        </a:rPr>
                        <a:t>Soft Feel Matte UV Coating</a:t>
                      </a:r>
                      <a:endParaRPr lang="en-US" sz="800" b="0" i="0" u="none" strike="noStrike" dirty="0">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3592398263"/>
                  </a:ext>
                </a:extLst>
              </a:tr>
              <a:tr h="127626">
                <a:tc>
                  <a:txBody>
                    <a:bodyPr/>
                    <a:lstStyle/>
                    <a:p>
                      <a:pPr algn="ctr" fontAlgn="b"/>
                      <a:r>
                        <a:rPr lang="en-US" sz="800" u="none" strike="noStrike">
                          <a:effectLst/>
                        </a:rPr>
                        <a:t>KS-532LV</a:t>
                      </a:r>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a:effectLst/>
                        </a:rPr>
                        <a:t>Soft Feel Lower Viscosity Matte UV Coating</a:t>
                      </a:r>
                      <a:endParaRPr lang="en-US" sz="800" b="0" i="0" u="none" strike="noStrike">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2992870005"/>
                  </a:ext>
                </a:extLst>
              </a:tr>
              <a:tr h="127626">
                <a:tc>
                  <a:txBody>
                    <a:bodyPr/>
                    <a:lstStyle/>
                    <a:p>
                      <a:pPr algn="ctr" fontAlgn="b"/>
                      <a:r>
                        <a:rPr lang="en-US" sz="800" u="none" strike="noStrike">
                          <a:effectLst/>
                        </a:rPr>
                        <a:t>KS-540</a:t>
                      </a:r>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a:effectLst/>
                        </a:rPr>
                        <a:t>Faster Curing Soft Feel UV Coating</a:t>
                      </a:r>
                      <a:endParaRPr lang="en-US" sz="800" b="0" i="0" u="none" strike="noStrike">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3589813898"/>
                  </a:ext>
                </a:extLst>
              </a:tr>
              <a:tr h="127626">
                <a:tc>
                  <a:txBody>
                    <a:bodyPr/>
                    <a:lstStyle/>
                    <a:p>
                      <a:pPr algn="ctr" fontAlgn="b"/>
                      <a:r>
                        <a:rPr lang="en-US" sz="800" u="none" strike="noStrike">
                          <a:effectLst/>
                        </a:rPr>
                        <a:t>KS-540LV</a:t>
                      </a:r>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dirty="0">
                          <a:effectLst/>
                        </a:rPr>
                        <a:t>Faster Curing Soft Feel UV Coating</a:t>
                      </a:r>
                      <a:endParaRPr lang="en-US" sz="800" b="0" i="0" u="none" strike="noStrike" dirty="0">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3483474476"/>
                  </a:ext>
                </a:extLst>
              </a:tr>
              <a:tr h="127626">
                <a:tc>
                  <a:txBody>
                    <a:bodyPr/>
                    <a:lstStyle/>
                    <a:p>
                      <a:pPr algn="ctr" fontAlgn="b"/>
                      <a:r>
                        <a:rPr lang="en-US" sz="800" u="none" strike="noStrike">
                          <a:effectLst/>
                        </a:rPr>
                        <a:t>KS-540HV</a:t>
                      </a:r>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dirty="0">
                          <a:effectLst/>
                        </a:rPr>
                        <a:t>Faster Curing High Viscosity Soft Feel UV Coating</a:t>
                      </a:r>
                      <a:endParaRPr lang="en-US" sz="800" b="0" i="0" u="none" strike="noStrike" dirty="0">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3457891161"/>
                  </a:ext>
                </a:extLst>
              </a:tr>
              <a:tr h="134007">
                <a:tc>
                  <a:txBody>
                    <a:bodyPr/>
                    <a:lstStyle/>
                    <a:p>
                      <a:pPr algn="ctr" fontAlgn="b"/>
                      <a:r>
                        <a:rPr lang="en-US" sz="800" u="none" strike="noStrike">
                          <a:effectLst/>
                        </a:rPr>
                        <a:t>KS-555</a:t>
                      </a:r>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a:effectLst/>
                        </a:rPr>
                        <a:t>UV Soft Feel Pearl Effect Coating</a:t>
                      </a:r>
                      <a:endParaRPr lang="en-US" sz="800" b="0" i="0" u="none" strike="noStrike">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351173614"/>
                  </a:ext>
                </a:extLst>
              </a:tr>
              <a:tr h="127626">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1284000427"/>
                  </a:ext>
                </a:extLst>
              </a:tr>
              <a:tr h="134007">
                <a:tc>
                  <a:txBody>
                    <a:bodyPr/>
                    <a:lstStyle/>
                    <a:p>
                      <a:pPr algn="ctr" fontAlgn="b"/>
                      <a:r>
                        <a:rPr lang="en-US" sz="800" u="none" strike="noStrike">
                          <a:effectLst/>
                        </a:rPr>
                        <a:t>KS-830</a:t>
                      </a:r>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dirty="0">
                          <a:effectLst/>
                        </a:rPr>
                        <a:t>100% UV Soft Feel Coating</a:t>
                      </a:r>
                      <a:endParaRPr lang="en-US" sz="800" b="0" i="0" u="none" strike="noStrike" dirty="0">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3921139128"/>
                  </a:ext>
                </a:extLst>
              </a:tr>
              <a:tr h="127626">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3487922967"/>
                  </a:ext>
                </a:extLst>
              </a:tr>
              <a:tr h="134007">
                <a:tc>
                  <a:txBody>
                    <a:bodyPr/>
                    <a:lstStyle/>
                    <a:p>
                      <a:pPr algn="ctr" fontAlgn="b"/>
                      <a:r>
                        <a:rPr lang="en-US" sz="800" u="none" strike="noStrike">
                          <a:effectLst/>
                        </a:rPr>
                        <a:t>LED-702</a:t>
                      </a:r>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a:effectLst/>
                        </a:rPr>
                        <a:t>LED Soft Feel Coating for Flexo Gap</a:t>
                      </a:r>
                      <a:endParaRPr lang="en-US" sz="800" b="0" i="0" u="none" strike="noStrike">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1604694485"/>
                  </a:ext>
                </a:extLst>
              </a:tr>
              <a:tr h="127626">
                <a:tc>
                  <a:txBody>
                    <a:bodyPr/>
                    <a:lstStyle/>
                    <a:p>
                      <a:pPr algn="ctr" fontAlgn="b"/>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dirty="0">
                          <a:effectLst/>
                        </a:rPr>
                        <a:t>Typical application 8-14 BCM</a:t>
                      </a:r>
                      <a:endParaRPr lang="en-US" sz="800" b="0" i="0" u="none" strike="noStrike" dirty="0">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956496892"/>
                  </a:ext>
                </a:extLst>
              </a:tr>
              <a:tr h="134007">
                <a:tc>
                  <a:txBody>
                    <a:bodyPr/>
                    <a:lstStyle/>
                    <a:p>
                      <a:pPr algn="ctr" fontAlgn="b"/>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1633767683"/>
                  </a:ext>
                </a:extLst>
              </a:tr>
              <a:tr h="127626">
                <a:tc gridSpan="2">
                  <a:txBody>
                    <a:bodyPr/>
                    <a:lstStyle/>
                    <a:p>
                      <a:pPr algn="ctr" fontAlgn="b"/>
                      <a:r>
                        <a:rPr lang="en-US" sz="1400" b="1" u="none" strike="noStrike" dirty="0">
                          <a:effectLst/>
                        </a:rPr>
                        <a:t>Rubber Feel</a:t>
                      </a:r>
                      <a:endParaRPr lang="en-US" sz="1400" b="1" i="0" u="none" strike="noStrike" dirty="0">
                        <a:solidFill>
                          <a:srgbClr val="000000"/>
                        </a:solidFill>
                        <a:effectLst/>
                        <a:latin typeface="Calibri" panose="020F0502020204030204" pitchFamily="34" charset="0"/>
                      </a:endParaRPr>
                    </a:p>
                  </a:txBody>
                  <a:tcPr marL="6381" marR="6381" marT="6381" marB="0" anchor="b"/>
                </a:tc>
                <a:tc hMerge="1">
                  <a:txBody>
                    <a:bodyPr/>
                    <a:lstStyle/>
                    <a:p>
                      <a:endParaRPr lang="en-US"/>
                    </a:p>
                  </a:txBody>
                  <a:tcPr/>
                </a:tc>
                <a:extLst>
                  <a:ext uri="{0D108BD9-81ED-4DB2-BD59-A6C34878D82A}">
                    <a16:rowId xmlns:a16="http://schemas.microsoft.com/office/drawing/2014/main" val="3154066302"/>
                  </a:ext>
                </a:extLst>
              </a:tr>
              <a:tr h="127626">
                <a:tc>
                  <a:txBody>
                    <a:bodyPr/>
                    <a:lstStyle/>
                    <a:p>
                      <a:pPr algn="ctr" fontAlgn="b"/>
                      <a:r>
                        <a:rPr lang="en-US" sz="800" u="none" strike="noStrike">
                          <a:effectLst/>
                        </a:rPr>
                        <a:t>KS-475</a:t>
                      </a:r>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dirty="0">
                          <a:effectLst/>
                        </a:rPr>
                        <a:t>Rubber Feel UV Coating</a:t>
                      </a:r>
                      <a:endParaRPr lang="en-US" sz="800" b="0" i="0" u="none" strike="noStrike" dirty="0">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658472401"/>
                  </a:ext>
                </a:extLst>
              </a:tr>
              <a:tr h="134007">
                <a:tc>
                  <a:txBody>
                    <a:bodyPr/>
                    <a:lstStyle/>
                    <a:p>
                      <a:pPr algn="ctr" fontAlgn="b"/>
                      <a:r>
                        <a:rPr lang="en-US" sz="800" u="none" strike="noStrike">
                          <a:effectLst/>
                        </a:rPr>
                        <a:t>KS-551</a:t>
                      </a:r>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a:effectLst/>
                        </a:rPr>
                        <a:t>BZP Free Rubber Feel Gloss UV Coating</a:t>
                      </a:r>
                      <a:endParaRPr lang="en-US" sz="800" b="0" i="0" u="none" strike="noStrike">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2501022610"/>
                  </a:ext>
                </a:extLst>
              </a:tr>
              <a:tr h="127626">
                <a:tc gridSpan="2">
                  <a:txBody>
                    <a:bodyPr/>
                    <a:lstStyle/>
                    <a:p>
                      <a:pPr algn="r" fontAlgn="b"/>
                      <a:r>
                        <a:rPr lang="en-US" sz="800" u="none" strike="noStrike" dirty="0">
                          <a:effectLst/>
                        </a:rPr>
                        <a:t>     Apply 25 BCM or more and may require special pumping</a:t>
                      </a:r>
                      <a:endParaRPr lang="en-US" sz="800" b="0" i="0" u="none" strike="noStrike" dirty="0">
                        <a:solidFill>
                          <a:srgbClr val="000000"/>
                        </a:solidFill>
                        <a:effectLst/>
                        <a:latin typeface="Calibri" panose="020F0502020204030204" pitchFamily="34" charset="0"/>
                      </a:endParaRPr>
                    </a:p>
                  </a:txBody>
                  <a:tcPr marL="6381" marR="6381" marT="6381" marB="0" anchor="b"/>
                </a:tc>
                <a:tc hMerge="1">
                  <a:txBody>
                    <a:bodyPr/>
                    <a:lstStyle/>
                    <a:p>
                      <a:endParaRPr lang="en-US"/>
                    </a:p>
                  </a:txBody>
                  <a:tcPr/>
                </a:tc>
                <a:extLst>
                  <a:ext uri="{0D108BD9-81ED-4DB2-BD59-A6C34878D82A}">
                    <a16:rowId xmlns:a16="http://schemas.microsoft.com/office/drawing/2014/main" val="2726337475"/>
                  </a:ext>
                </a:extLst>
              </a:tr>
              <a:tr h="134007">
                <a:tc>
                  <a:txBody>
                    <a:bodyPr/>
                    <a:lstStyle/>
                    <a:p>
                      <a:pPr algn="ctr" fontAlgn="b"/>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3741238432"/>
                  </a:ext>
                </a:extLst>
              </a:tr>
              <a:tr h="127626">
                <a:tc gridSpan="2">
                  <a:txBody>
                    <a:bodyPr/>
                    <a:lstStyle/>
                    <a:p>
                      <a:pPr algn="ctr" fontAlgn="b"/>
                      <a:r>
                        <a:rPr lang="en-US" sz="1400" b="1" u="none" strike="noStrike" dirty="0">
                          <a:effectLst/>
                        </a:rPr>
                        <a:t>Raised</a:t>
                      </a:r>
                      <a:endParaRPr lang="en-US" sz="1400" b="1" i="0" u="none" strike="noStrike" dirty="0">
                        <a:solidFill>
                          <a:srgbClr val="000000"/>
                        </a:solidFill>
                        <a:effectLst/>
                        <a:latin typeface="Calibri" panose="020F0502020204030204" pitchFamily="34" charset="0"/>
                      </a:endParaRPr>
                    </a:p>
                  </a:txBody>
                  <a:tcPr marL="6381" marR="6381" marT="6381" marB="0" anchor="b"/>
                </a:tc>
                <a:tc hMerge="1">
                  <a:txBody>
                    <a:bodyPr/>
                    <a:lstStyle/>
                    <a:p>
                      <a:endParaRPr lang="en-US"/>
                    </a:p>
                  </a:txBody>
                  <a:tcPr/>
                </a:tc>
                <a:extLst>
                  <a:ext uri="{0D108BD9-81ED-4DB2-BD59-A6C34878D82A}">
                    <a16:rowId xmlns:a16="http://schemas.microsoft.com/office/drawing/2014/main" val="4044682064"/>
                  </a:ext>
                </a:extLst>
              </a:tr>
              <a:tr h="127626">
                <a:tc>
                  <a:txBody>
                    <a:bodyPr/>
                    <a:lstStyle/>
                    <a:p>
                      <a:pPr algn="ctr" fontAlgn="b"/>
                      <a:r>
                        <a:rPr lang="en-US" sz="800" u="none" strike="noStrike">
                          <a:effectLst/>
                        </a:rPr>
                        <a:t>KS-495</a:t>
                      </a:r>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dirty="0">
                          <a:effectLst/>
                        </a:rPr>
                        <a:t>Water Droplet Raised UV Coating</a:t>
                      </a:r>
                      <a:endParaRPr lang="en-US" sz="800" b="0" i="0" u="none" strike="noStrike" dirty="0">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3031840523"/>
                  </a:ext>
                </a:extLst>
              </a:tr>
              <a:tr h="134007">
                <a:tc>
                  <a:txBody>
                    <a:bodyPr/>
                    <a:lstStyle/>
                    <a:p>
                      <a:pPr algn="ctr" fontAlgn="b"/>
                      <a:r>
                        <a:rPr lang="en-US" sz="800" u="none" strike="noStrike">
                          <a:effectLst/>
                        </a:rPr>
                        <a:t>KS-508</a:t>
                      </a:r>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dirty="0">
                          <a:effectLst/>
                        </a:rPr>
                        <a:t>Raised High Gloss UV Coating</a:t>
                      </a:r>
                      <a:endParaRPr lang="en-US" sz="800" b="0" i="0" u="none" strike="noStrike" dirty="0">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2708817209"/>
                  </a:ext>
                </a:extLst>
              </a:tr>
              <a:tr h="134007">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1579993294"/>
                  </a:ext>
                </a:extLst>
              </a:tr>
              <a:tr h="127626">
                <a:tc>
                  <a:txBody>
                    <a:bodyPr/>
                    <a:lstStyle/>
                    <a:p>
                      <a:pPr algn="ctr" fontAlgn="b"/>
                      <a:r>
                        <a:rPr lang="en-US" sz="800" u="none" strike="noStrike">
                          <a:effectLst/>
                        </a:rPr>
                        <a:t>KS-838</a:t>
                      </a:r>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dirty="0">
                          <a:effectLst/>
                        </a:rPr>
                        <a:t>Raised High Gloss H-UV/LE-UV Coating</a:t>
                      </a:r>
                      <a:endParaRPr lang="en-US" sz="800" b="0" i="0" u="none" strike="noStrike" dirty="0">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1619795138"/>
                  </a:ext>
                </a:extLst>
              </a:tr>
              <a:tr h="134007">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475021266"/>
                  </a:ext>
                </a:extLst>
              </a:tr>
              <a:tr h="134007">
                <a:tc>
                  <a:txBody>
                    <a:bodyPr/>
                    <a:lstStyle/>
                    <a:p>
                      <a:pPr algn="ctr" fontAlgn="b"/>
                      <a:r>
                        <a:rPr lang="en-US" sz="800" u="none" strike="noStrike">
                          <a:effectLst/>
                        </a:rPr>
                        <a:t>KS-21010</a:t>
                      </a:r>
                      <a:endParaRPr lang="en-US" sz="800" b="0" i="0" u="none" strike="noStrike">
                        <a:solidFill>
                          <a:srgbClr val="000000"/>
                        </a:solidFill>
                        <a:effectLst/>
                        <a:latin typeface="Calibri" panose="020F0502020204030204" pitchFamily="34" charset="0"/>
                      </a:endParaRPr>
                    </a:p>
                  </a:txBody>
                  <a:tcPr marL="6381" marR="6381" marT="6381" marB="0" anchor="b"/>
                </a:tc>
                <a:tc>
                  <a:txBody>
                    <a:bodyPr/>
                    <a:lstStyle/>
                    <a:p>
                      <a:pPr algn="l" fontAlgn="b"/>
                      <a:r>
                        <a:rPr lang="en-US" sz="800" u="none" strike="noStrike" dirty="0">
                          <a:effectLst/>
                        </a:rPr>
                        <a:t>Raised UV Screen Coating</a:t>
                      </a:r>
                      <a:endParaRPr lang="en-US" sz="800" b="0" i="0" u="none" strike="noStrike" dirty="0">
                        <a:solidFill>
                          <a:srgbClr val="000000"/>
                        </a:solidFill>
                        <a:effectLst/>
                        <a:latin typeface="Calibri" panose="020F0502020204030204" pitchFamily="34" charset="0"/>
                      </a:endParaRPr>
                    </a:p>
                  </a:txBody>
                  <a:tcPr marL="6381" marR="6381" marT="6381" marB="0" anchor="b"/>
                </a:tc>
                <a:extLst>
                  <a:ext uri="{0D108BD9-81ED-4DB2-BD59-A6C34878D82A}">
                    <a16:rowId xmlns:a16="http://schemas.microsoft.com/office/drawing/2014/main" val="2090891227"/>
                  </a:ext>
                </a:extLst>
              </a:tr>
              <a:tr h="127626">
                <a:tc gridSpan="2">
                  <a:txBody>
                    <a:bodyPr/>
                    <a:lstStyle/>
                    <a:p>
                      <a:pPr algn="r" fontAlgn="b"/>
                      <a:r>
                        <a:rPr lang="en-US" sz="800" u="none" strike="noStrike" dirty="0">
                          <a:effectLst/>
                        </a:rPr>
                        <a:t>   Apply 40 BCM or more and may require special pumping</a:t>
                      </a:r>
                      <a:endParaRPr lang="en-US" sz="800" b="0" i="0" u="none" strike="noStrike" dirty="0">
                        <a:solidFill>
                          <a:srgbClr val="000000"/>
                        </a:solidFill>
                        <a:effectLst/>
                        <a:latin typeface="Calibri" panose="020F0502020204030204" pitchFamily="34" charset="0"/>
                      </a:endParaRPr>
                    </a:p>
                  </a:txBody>
                  <a:tcPr marL="6381" marR="6381" marT="6381" marB="0" anchor="b"/>
                </a:tc>
                <a:tc hMerge="1">
                  <a:txBody>
                    <a:bodyPr/>
                    <a:lstStyle/>
                    <a:p>
                      <a:endParaRPr lang="en-US"/>
                    </a:p>
                  </a:txBody>
                  <a:tcPr/>
                </a:tc>
                <a:extLst>
                  <a:ext uri="{0D108BD9-81ED-4DB2-BD59-A6C34878D82A}">
                    <a16:rowId xmlns:a16="http://schemas.microsoft.com/office/drawing/2014/main" val="3305049495"/>
                  </a:ext>
                </a:extLst>
              </a:tr>
              <a:tr h="127626">
                <a:tc gridSpan="2">
                  <a:txBody>
                    <a:bodyPr/>
                    <a:lstStyle/>
                    <a:p>
                      <a:pPr algn="l" fontAlgn="b"/>
                      <a:r>
                        <a:rPr lang="en-US" sz="800" u="none" strike="noStrike" dirty="0">
                          <a:effectLst/>
                        </a:rPr>
                        <a:t>                 KS-21010 recommend 180-220 mesh</a:t>
                      </a:r>
                      <a:endParaRPr lang="en-US" sz="800" b="0" i="0" u="none" strike="noStrike" dirty="0">
                        <a:solidFill>
                          <a:srgbClr val="000000"/>
                        </a:solidFill>
                        <a:effectLst/>
                        <a:latin typeface="Calibri" panose="020F0502020204030204" pitchFamily="34" charset="0"/>
                      </a:endParaRPr>
                    </a:p>
                  </a:txBody>
                  <a:tcPr marL="6381" marR="6381" marT="6381" marB="0" anchor="b"/>
                </a:tc>
                <a:tc hMerge="1">
                  <a:txBody>
                    <a:bodyPr/>
                    <a:lstStyle/>
                    <a:p>
                      <a:endParaRPr lang="en-US"/>
                    </a:p>
                  </a:txBody>
                  <a:tcPr/>
                </a:tc>
                <a:extLst>
                  <a:ext uri="{0D108BD9-81ED-4DB2-BD59-A6C34878D82A}">
                    <a16:rowId xmlns:a16="http://schemas.microsoft.com/office/drawing/2014/main" val="1589247922"/>
                  </a:ext>
                </a:extLst>
              </a:tr>
            </a:tbl>
          </a:graphicData>
        </a:graphic>
      </p:graphicFrame>
    </p:spTree>
    <p:extLst>
      <p:ext uri="{BB962C8B-B14F-4D97-AF65-F5344CB8AC3E}">
        <p14:creationId xmlns:p14="http://schemas.microsoft.com/office/powerpoint/2010/main" val="914537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lstStyle/>
          <a:p>
            <a:pPr>
              <a:defRPr/>
            </a:pPr>
            <a:r>
              <a:rPr lang="en-US" sz="3200" dirty="0">
                <a:solidFill>
                  <a:schemeClr val="tx1"/>
                </a:solidFill>
              </a:rPr>
              <a:t>Digital Options</a:t>
            </a:r>
          </a:p>
        </p:txBody>
      </p:sp>
      <p:sp>
        <p:nvSpPr>
          <p:cNvPr id="29699" name="Rectangle 2"/>
          <p:cNvSpPr>
            <a:spLocks noChangeArrowheads="1"/>
          </p:cNvSpPr>
          <p:nvPr/>
        </p:nvSpPr>
        <p:spPr bwMode="auto">
          <a:xfrm>
            <a:off x="0" y="685800"/>
            <a:ext cx="9144000" cy="7183438"/>
          </a:xfrm>
          <a:prstGeom prst="rect">
            <a:avLst/>
          </a:prstGeom>
          <a:noFill/>
          <a:ln w="9525">
            <a:solidFill>
              <a:srgbClr val="CC9900"/>
            </a:solidFill>
            <a:miter lim="800000"/>
            <a:headEnd/>
            <a:tailEnd/>
          </a:ln>
        </p:spPr>
        <p:txBody>
          <a:bodyPr>
            <a:spAutoFit/>
          </a:bodyPr>
          <a:lstStyle/>
          <a:p>
            <a:pPr eaLnBrk="1" hangingPunct="1">
              <a:lnSpc>
                <a:spcPct val="90000"/>
              </a:lnSpc>
              <a:buClr>
                <a:schemeClr val="accent1"/>
              </a:buClr>
              <a:buFont typeface="Arial" charset="0"/>
              <a:buChar char="•"/>
            </a:pPr>
            <a:r>
              <a:rPr lang="en-US" b="1" u="sng" dirty="0">
                <a:latin typeface="Arial" charset="0"/>
              </a:rPr>
              <a:t>UV Coatings for over Digital Printing</a:t>
            </a:r>
          </a:p>
          <a:p>
            <a:pPr lvl="1" eaLnBrk="1" hangingPunct="1">
              <a:lnSpc>
                <a:spcPct val="90000"/>
              </a:lnSpc>
              <a:buClr>
                <a:schemeClr val="accent1"/>
              </a:buClr>
              <a:buFont typeface="Arial" charset="0"/>
              <a:buChar char="•"/>
            </a:pPr>
            <a:r>
              <a:rPr lang="en-US" sz="2000" b="1" dirty="0">
                <a:solidFill>
                  <a:srgbClr val="FFCC00"/>
                </a:solidFill>
              </a:rPr>
              <a:t>KS-427 	</a:t>
            </a:r>
            <a:r>
              <a:rPr lang="en-US" sz="2000" b="1" dirty="0"/>
              <a:t>Gloss UV Coating for Toner based inks</a:t>
            </a:r>
          </a:p>
          <a:p>
            <a:pPr lvl="1" eaLnBrk="1" hangingPunct="1">
              <a:lnSpc>
                <a:spcPct val="90000"/>
              </a:lnSpc>
              <a:buClr>
                <a:schemeClr val="accent1"/>
              </a:buClr>
              <a:buFont typeface="Arial" charset="0"/>
              <a:buChar char="•"/>
            </a:pPr>
            <a:r>
              <a:rPr lang="en-US" sz="2000" b="1" dirty="0">
                <a:solidFill>
                  <a:srgbClr val="FFCC00"/>
                </a:solidFill>
              </a:rPr>
              <a:t>KS-439	</a:t>
            </a:r>
            <a:r>
              <a:rPr lang="en-US" sz="2000" b="1" dirty="0"/>
              <a:t>Gloss UV Coating for over Ink Jet ink on Ink Jet paper.</a:t>
            </a:r>
          </a:p>
          <a:p>
            <a:pPr lvl="1" eaLnBrk="1" hangingPunct="1">
              <a:lnSpc>
                <a:spcPct val="90000"/>
              </a:lnSpc>
              <a:buClr>
                <a:schemeClr val="accent1"/>
              </a:buClr>
              <a:buFont typeface="Arial" charset="0"/>
              <a:buChar char="•"/>
            </a:pPr>
            <a:r>
              <a:rPr lang="en-US" sz="2000" b="1" dirty="0">
                <a:solidFill>
                  <a:srgbClr val="FFCC00"/>
                </a:solidFill>
              </a:rPr>
              <a:t>KS-450HV	</a:t>
            </a:r>
            <a:r>
              <a:rPr lang="en-US" sz="2000" b="1" dirty="0"/>
              <a:t>Gloss UV Coating for over digital (i.e. HP Indigo, </a:t>
            </a:r>
            <a:r>
              <a:rPr lang="en-US" sz="2000" b="1" dirty="0" err="1"/>
              <a:t>iGen</a:t>
            </a:r>
            <a:r>
              <a:rPr lang="en-US" sz="2000" b="1" dirty="0"/>
              <a:t>)</a:t>
            </a:r>
          </a:p>
          <a:p>
            <a:pPr lvl="1" eaLnBrk="1" hangingPunct="1">
              <a:lnSpc>
                <a:spcPct val="90000"/>
              </a:lnSpc>
              <a:buClr>
                <a:schemeClr val="accent1"/>
              </a:buClr>
              <a:buFont typeface="Arial" charset="0"/>
              <a:buChar char="•"/>
            </a:pPr>
            <a:r>
              <a:rPr lang="en-US" sz="2000" b="1" dirty="0">
                <a:solidFill>
                  <a:srgbClr val="FFCC00"/>
                </a:solidFill>
              </a:rPr>
              <a:t>KS-507	</a:t>
            </a:r>
            <a:r>
              <a:rPr lang="en-US" sz="2000" b="1" dirty="0"/>
              <a:t>Highest Gloss UV Coating for over various Digital inks. Must 		have high volume anilox (25+BCM) or a heated reservoir.</a:t>
            </a:r>
          </a:p>
          <a:p>
            <a:pPr lvl="1" eaLnBrk="1" hangingPunct="1">
              <a:lnSpc>
                <a:spcPct val="90000"/>
              </a:lnSpc>
              <a:buClr>
                <a:schemeClr val="accent1"/>
              </a:buClr>
              <a:buFont typeface="Arial" charset="0"/>
              <a:buChar char="•"/>
            </a:pPr>
            <a:r>
              <a:rPr lang="en-US" sz="2000" b="1" dirty="0">
                <a:solidFill>
                  <a:srgbClr val="FFCC00"/>
                </a:solidFill>
              </a:rPr>
              <a:t>KS-451LV 	</a:t>
            </a:r>
            <a:r>
              <a:rPr lang="en-US" sz="2000" b="1" dirty="0"/>
              <a:t>Matte UV Coating for over various Digital Ink Jets.</a:t>
            </a:r>
          </a:p>
          <a:p>
            <a:pPr lvl="2" eaLnBrk="1" hangingPunct="1">
              <a:lnSpc>
                <a:spcPct val="90000"/>
              </a:lnSpc>
              <a:buClr>
                <a:schemeClr val="accent1"/>
              </a:buClr>
              <a:buFont typeface="Arial" charset="0"/>
              <a:buChar char="•"/>
            </a:pPr>
            <a:endParaRPr lang="en-US" sz="800" b="1" dirty="0"/>
          </a:p>
          <a:p>
            <a:pPr eaLnBrk="1" hangingPunct="1">
              <a:lnSpc>
                <a:spcPct val="90000"/>
              </a:lnSpc>
              <a:buClr>
                <a:schemeClr val="accent1"/>
              </a:buClr>
              <a:buFont typeface="Arial" charset="0"/>
              <a:buChar char="•"/>
            </a:pPr>
            <a:r>
              <a:rPr lang="en-US" b="1" u="sng" dirty="0">
                <a:latin typeface="Arial" charset="0"/>
              </a:rPr>
              <a:t>Aqueous Coatings for over Digital Printing</a:t>
            </a:r>
          </a:p>
          <a:p>
            <a:pPr lvl="1" eaLnBrk="1" hangingPunct="1">
              <a:lnSpc>
                <a:spcPct val="90000"/>
              </a:lnSpc>
              <a:buClr>
                <a:schemeClr val="accent1"/>
              </a:buClr>
              <a:buFont typeface="Arial" charset="0"/>
              <a:buChar char="•"/>
            </a:pPr>
            <a:r>
              <a:rPr lang="en-US" sz="2000" b="1" dirty="0">
                <a:solidFill>
                  <a:srgbClr val="FFCC00"/>
                </a:solidFill>
              </a:rPr>
              <a:t>KS-9850 	</a:t>
            </a:r>
            <a:r>
              <a:rPr lang="en-US" sz="2000" b="1" dirty="0"/>
              <a:t>AQ Gloss coating for over HP Indigo and Xerox digital inks</a:t>
            </a:r>
          </a:p>
          <a:p>
            <a:pPr lvl="1" eaLnBrk="1" hangingPunct="1">
              <a:lnSpc>
                <a:spcPct val="90000"/>
              </a:lnSpc>
              <a:buClr>
                <a:schemeClr val="accent1"/>
              </a:buClr>
              <a:buFont typeface="Arial" charset="0"/>
              <a:buChar char="•"/>
            </a:pPr>
            <a:r>
              <a:rPr lang="en-US" sz="2000" b="1" dirty="0">
                <a:solidFill>
                  <a:srgbClr val="FFCC00"/>
                </a:solidFill>
              </a:rPr>
              <a:t>KS-9851 	</a:t>
            </a:r>
            <a:r>
              <a:rPr lang="en-US" sz="2000" b="1" dirty="0"/>
              <a:t>AQ Primer coating for over HP Indigo and Xerox digital inks</a:t>
            </a:r>
          </a:p>
          <a:p>
            <a:pPr lvl="1" eaLnBrk="1" hangingPunct="1">
              <a:lnSpc>
                <a:spcPct val="90000"/>
              </a:lnSpc>
              <a:buClr>
                <a:schemeClr val="accent1"/>
              </a:buClr>
              <a:buFont typeface="Arial" charset="0"/>
              <a:buChar char="•"/>
            </a:pPr>
            <a:r>
              <a:rPr lang="en-US" sz="2000" b="1" dirty="0">
                <a:solidFill>
                  <a:srgbClr val="FFCC00"/>
                </a:solidFill>
              </a:rPr>
              <a:t>KS-9853 	</a:t>
            </a:r>
            <a:r>
              <a:rPr lang="en-US" sz="2000" b="1" dirty="0"/>
              <a:t>AQ Satin coating for over HP Indigo and Xerox digital inks</a:t>
            </a:r>
          </a:p>
          <a:p>
            <a:pPr lvl="1" eaLnBrk="1" hangingPunct="1">
              <a:lnSpc>
                <a:spcPct val="90000"/>
              </a:lnSpc>
              <a:buClr>
                <a:schemeClr val="accent1"/>
              </a:buClr>
              <a:buFont typeface="Arial" charset="0"/>
              <a:buChar char="•"/>
            </a:pPr>
            <a:r>
              <a:rPr lang="en-US" sz="2000" b="1" dirty="0">
                <a:solidFill>
                  <a:srgbClr val="FFCC00"/>
                </a:solidFill>
              </a:rPr>
              <a:t>KS-9855 	</a:t>
            </a:r>
            <a:r>
              <a:rPr lang="en-US" sz="2000" b="1" dirty="0"/>
              <a:t>AQ Matte coating for over Xerox </a:t>
            </a:r>
            <a:r>
              <a:rPr lang="en-US" sz="2000" b="1" dirty="0" err="1"/>
              <a:t>iGen</a:t>
            </a:r>
            <a:r>
              <a:rPr lang="en-US" sz="2000" b="1" dirty="0"/>
              <a:t> digital inks</a:t>
            </a:r>
          </a:p>
          <a:p>
            <a:pPr lvl="1" eaLnBrk="1" hangingPunct="1">
              <a:lnSpc>
                <a:spcPct val="90000"/>
              </a:lnSpc>
              <a:buClr>
                <a:schemeClr val="accent1"/>
              </a:buClr>
              <a:buFont typeface="Arial" charset="0"/>
              <a:buChar char="•"/>
            </a:pPr>
            <a:r>
              <a:rPr lang="en-US" sz="2000" b="1" dirty="0">
                <a:solidFill>
                  <a:srgbClr val="FFCC00"/>
                </a:solidFill>
              </a:rPr>
              <a:t>KS-9856 	</a:t>
            </a:r>
            <a:r>
              <a:rPr lang="en-US" sz="2000" b="1" dirty="0"/>
              <a:t>AQ Matte coating for over HP Indigo and Ricoh digital inks</a:t>
            </a:r>
          </a:p>
          <a:p>
            <a:pPr lvl="2" eaLnBrk="1" hangingPunct="1">
              <a:lnSpc>
                <a:spcPct val="90000"/>
              </a:lnSpc>
              <a:buClr>
                <a:schemeClr val="accent1"/>
              </a:buClr>
              <a:buFont typeface="Arial" charset="0"/>
              <a:buChar char="•"/>
            </a:pPr>
            <a:endParaRPr lang="en-US" sz="800" b="1" dirty="0">
              <a:solidFill>
                <a:srgbClr val="FFCC00"/>
              </a:solidFill>
            </a:endParaRPr>
          </a:p>
          <a:p>
            <a:pPr eaLnBrk="1" hangingPunct="1">
              <a:lnSpc>
                <a:spcPct val="90000"/>
              </a:lnSpc>
              <a:buClr>
                <a:schemeClr val="accent1"/>
              </a:buClr>
              <a:buFont typeface="Arial" charset="0"/>
              <a:buChar char="•"/>
            </a:pPr>
            <a:r>
              <a:rPr lang="en-US" b="1" u="sng" dirty="0" err="1">
                <a:latin typeface="Arial" charset="0"/>
              </a:rPr>
              <a:t>Oilbased</a:t>
            </a:r>
            <a:r>
              <a:rPr lang="en-US" b="1" u="sng" dirty="0">
                <a:latin typeface="Arial" charset="0"/>
              </a:rPr>
              <a:t> </a:t>
            </a:r>
            <a:r>
              <a:rPr lang="en-US" b="1" u="sng" dirty="0" err="1">
                <a:latin typeface="Arial" charset="0"/>
              </a:rPr>
              <a:t>Litho</a:t>
            </a:r>
            <a:r>
              <a:rPr lang="en-US" b="1" u="sng" dirty="0">
                <a:latin typeface="Arial" charset="0"/>
              </a:rPr>
              <a:t> OPV’s</a:t>
            </a:r>
          </a:p>
          <a:p>
            <a:pPr lvl="1" eaLnBrk="1" hangingPunct="1">
              <a:lnSpc>
                <a:spcPct val="90000"/>
              </a:lnSpc>
              <a:buClr>
                <a:schemeClr val="accent1"/>
              </a:buClr>
              <a:buFont typeface="Arial" charset="0"/>
              <a:buChar char="•"/>
            </a:pPr>
            <a:r>
              <a:rPr lang="en-US" sz="2000" b="1" dirty="0">
                <a:solidFill>
                  <a:srgbClr val="FFCC00"/>
                </a:solidFill>
              </a:rPr>
              <a:t>KB-3164 	</a:t>
            </a:r>
            <a:r>
              <a:rPr lang="en-US" sz="2000" b="1" dirty="0"/>
              <a:t>Gloss </a:t>
            </a:r>
            <a:r>
              <a:rPr lang="en-US" sz="2000" b="1" dirty="0" err="1"/>
              <a:t>Litho</a:t>
            </a:r>
            <a:r>
              <a:rPr lang="en-US" sz="2000" b="1" dirty="0"/>
              <a:t> </a:t>
            </a:r>
            <a:r>
              <a:rPr lang="en-US" sz="2000" b="1" dirty="0" err="1"/>
              <a:t>Sheetfed</a:t>
            </a:r>
            <a:r>
              <a:rPr lang="en-US" sz="2000" b="1" dirty="0"/>
              <a:t> OPV for over HP Indigo Ink</a:t>
            </a:r>
          </a:p>
          <a:p>
            <a:pPr lvl="1" eaLnBrk="1" hangingPunct="1">
              <a:lnSpc>
                <a:spcPct val="90000"/>
              </a:lnSpc>
              <a:buClr>
                <a:schemeClr val="accent1"/>
              </a:buClr>
              <a:buFont typeface="Arial" charset="0"/>
              <a:buChar char="•"/>
            </a:pPr>
            <a:r>
              <a:rPr lang="en-US" sz="2000" b="1" dirty="0">
                <a:solidFill>
                  <a:srgbClr val="FFCC00"/>
                </a:solidFill>
              </a:rPr>
              <a:t>KB-3179 	</a:t>
            </a:r>
            <a:r>
              <a:rPr lang="en-US" sz="2000" b="1" dirty="0"/>
              <a:t>Satin </a:t>
            </a:r>
            <a:r>
              <a:rPr lang="en-US" sz="2000" b="1" dirty="0" err="1"/>
              <a:t>Sheetfed</a:t>
            </a:r>
            <a:r>
              <a:rPr lang="en-US" sz="2000" b="1" dirty="0"/>
              <a:t> OPV for over HP Indigo Ink</a:t>
            </a:r>
          </a:p>
          <a:p>
            <a:pPr lvl="1" eaLnBrk="1" hangingPunct="1">
              <a:lnSpc>
                <a:spcPct val="90000"/>
              </a:lnSpc>
              <a:buClr>
                <a:schemeClr val="accent1"/>
              </a:buClr>
              <a:buFont typeface="Arial" charset="0"/>
              <a:buChar char="•"/>
            </a:pPr>
            <a:r>
              <a:rPr lang="en-US" sz="2000" b="1" dirty="0">
                <a:solidFill>
                  <a:srgbClr val="FFCC00"/>
                </a:solidFill>
              </a:rPr>
              <a:t>KB-3187 	</a:t>
            </a:r>
            <a:r>
              <a:rPr lang="en-US" sz="2000" b="1" dirty="0"/>
              <a:t>Matte </a:t>
            </a:r>
            <a:r>
              <a:rPr lang="en-US" sz="2000" b="1" dirty="0" err="1"/>
              <a:t>Sheetfed</a:t>
            </a:r>
            <a:r>
              <a:rPr lang="en-US" sz="2000" b="1" dirty="0"/>
              <a:t> OPV for over HP Indigo Ink</a:t>
            </a:r>
            <a:r>
              <a:rPr lang="en-US" sz="2000" dirty="0">
                <a:solidFill>
                  <a:srgbClr val="FFCC00"/>
                </a:solidFill>
              </a:rPr>
              <a:t> </a:t>
            </a:r>
          </a:p>
          <a:p>
            <a:pPr lvl="2" eaLnBrk="1" hangingPunct="1">
              <a:lnSpc>
                <a:spcPct val="90000"/>
              </a:lnSpc>
              <a:buClr>
                <a:schemeClr val="accent1"/>
              </a:buClr>
              <a:buFont typeface="Arial" charset="0"/>
              <a:buChar char="•"/>
            </a:pPr>
            <a:endParaRPr lang="en-US" sz="800" b="1" u="sng" dirty="0">
              <a:latin typeface="Arial" charset="0"/>
            </a:endParaRPr>
          </a:p>
          <a:p>
            <a:pPr eaLnBrk="1" hangingPunct="1">
              <a:lnSpc>
                <a:spcPct val="90000"/>
              </a:lnSpc>
              <a:buClr>
                <a:schemeClr val="accent1"/>
              </a:buClr>
              <a:buFont typeface="Arial" charset="0"/>
              <a:buChar char="•"/>
            </a:pPr>
            <a:r>
              <a:rPr lang="en-US" b="1" u="sng" dirty="0">
                <a:latin typeface="Arial" charset="0"/>
              </a:rPr>
              <a:t>HP Indigo Sizing (on paper under ink)</a:t>
            </a:r>
          </a:p>
          <a:p>
            <a:pPr lvl="1" eaLnBrk="1" hangingPunct="1">
              <a:lnSpc>
                <a:spcPct val="90000"/>
              </a:lnSpc>
              <a:buClr>
                <a:schemeClr val="accent1"/>
              </a:buClr>
              <a:buFont typeface="Arial" charset="0"/>
              <a:buChar char="•"/>
            </a:pPr>
            <a:r>
              <a:rPr lang="en-US" sz="2000" b="1" dirty="0">
                <a:solidFill>
                  <a:srgbClr val="FFCC00"/>
                </a:solidFill>
              </a:rPr>
              <a:t>KS-9845 </a:t>
            </a:r>
            <a:r>
              <a:rPr lang="en-US" sz="2000" b="1" dirty="0"/>
              <a:t>Indigo Sizing/AQ Primer for paper</a:t>
            </a:r>
          </a:p>
          <a:p>
            <a:pPr lvl="1" eaLnBrk="1" hangingPunct="1">
              <a:lnSpc>
                <a:spcPct val="90000"/>
              </a:lnSpc>
              <a:buClr>
                <a:schemeClr val="accent1"/>
              </a:buClr>
              <a:buFont typeface="Arial" charset="0"/>
              <a:buChar char="•"/>
            </a:pPr>
            <a:r>
              <a:rPr lang="en-US" sz="2000" b="1" dirty="0">
                <a:solidFill>
                  <a:srgbClr val="FFCC00"/>
                </a:solidFill>
              </a:rPr>
              <a:t>KS-9849</a:t>
            </a:r>
            <a:r>
              <a:rPr lang="en-US" sz="2000" b="1" dirty="0"/>
              <a:t> Indigo Sizing/AQ Primer for plastic and in-line applications</a:t>
            </a:r>
          </a:p>
          <a:p>
            <a:pPr lvl="1" eaLnBrk="1" hangingPunct="1">
              <a:lnSpc>
                <a:spcPct val="90000"/>
              </a:lnSpc>
              <a:buClr>
                <a:schemeClr val="accent1"/>
              </a:buClr>
              <a:buFont typeface="Arial" charset="0"/>
              <a:buChar char="•"/>
            </a:pPr>
            <a:r>
              <a:rPr lang="en-US" sz="2000" b="1" dirty="0">
                <a:solidFill>
                  <a:srgbClr val="FFCC00"/>
                </a:solidFill>
              </a:rPr>
              <a:t>KS-9848</a:t>
            </a:r>
            <a:r>
              <a:rPr lang="en-US" sz="2000" b="1" dirty="0"/>
              <a:t> AQ Inkjet Sizing</a:t>
            </a:r>
          </a:p>
          <a:p>
            <a:pPr lvl="2" eaLnBrk="1" hangingPunct="1">
              <a:lnSpc>
                <a:spcPct val="90000"/>
              </a:lnSpc>
              <a:buClr>
                <a:schemeClr val="accent1"/>
              </a:buClr>
              <a:buFont typeface="Arial" charset="0"/>
              <a:buChar char="•"/>
            </a:pPr>
            <a:endParaRPr lang="en-US" sz="2000" b="1" dirty="0"/>
          </a:p>
          <a:p>
            <a:pPr lvl="2" eaLnBrk="1" hangingPunct="1">
              <a:lnSpc>
                <a:spcPct val="90000"/>
              </a:lnSpc>
              <a:buClr>
                <a:schemeClr val="accent1"/>
              </a:buClr>
            </a:pPr>
            <a:endParaRPr lang="en-US" sz="2000" b="1" dirty="0">
              <a:solidFill>
                <a:srgbClr val="FFCC00"/>
              </a:solidFill>
              <a:latin typeface="Arial" charset="0"/>
            </a:endParaRPr>
          </a:p>
          <a:p>
            <a:pPr eaLnBrk="1" hangingPunct="1">
              <a:lnSpc>
                <a:spcPct val="90000"/>
              </a:lnSpc>
              <a:buClr>
                <a:schemeClr val="accent1"/>
              </a:buClr>
            </a:pPr>
            <a:endParaRPr lang="en-US" sz="3600" b="1" dirty="0">
              <a:solidFill>
                <a:srgbClr val="FFCC00"/>
              </a:solidFill>
              <a:latin typeface="Arial"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CCFF"/>
            </a:gs>
            <a:gs pos="50000">
              <a:srgbClr val="005E76"/>
            </a:gs>
            <a:gs pos="100000">
              <a:srgbClr val="00CCFF"/>
            </a:gs>
          </a:gsLst>
          <a:lin ang="2700000" scaled="1"/>
        </a:gradFill>
        <a:effectLst/>
      </p:bgPr>
    </p:bg>
    <p:spTree>
      <p:nvGrpSpPr>
        <p:cNvPr id="1" name=""/>
        <p:cNvGrpSpPr/>
        <p:nvPr/>
      </p:nvGrpSpPr>
      <p:grpSpPr>
        <a:xfrm>
          <a:off x="0" y="0"/>
          <a:ext cx="0" cy="0"/>
          <a:chOff x="0" y="0"/>
          <a:chExt cx="0" cy="0"/>
        </a:xfrm>
      </p:grpSpPr>
      <p:pic>
        <p:nvPicPr>
          <p:cNvPr id="30722" name="Picture 4" descr="StrikeThru"/>
          <p:cNvPicPr>
            <a:picLocks noChangeAspect="1" noChangeArrowheads="1"/>
          </p:cNvPicPr>
          <p:nvPr/>
        </p:nvPicPr>
        <p:blipFill>
          <a:blip r:embed="rId2" cstate="print"/>
          <a:srcRect/>
          <a:stretch>
            <a:fillRect/>
          </a:stretch>
        </p:blipFill>
        <p:spPr bwMode="auto">
          <a:xfrm>
            <a:off x="0" y="990600"/>
            <a:ext cx="9144000" cy="36576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Rot="1" noChangeArrowheads="1"/>
          </p:cNvSpPr>
          <p:nvPr>
            <p:ph type="title"/>
          </p:nvPr>
        </p:nvSpPr>
        <p:spPr>
          <a:xfrm>
            <a:off x="0" y="457200"/>
            <a:ext cx="6248400" cy="838200"/>
          </a:xfrm>
        </p:spPr>
        <p:txBody>
          <a:bodyPr/>
          <a:lstStyle/>
          <a:p>
            <a:pPr eaLnBrk="1" hangingPunct="1">
              <a:defRPr/>
            </a:pPr>
            <a:r>
              <a:rPr lang="en-US" sz="3600" dirty="0">
                <a:latin typeface="Arial" charset="0"/>
              </a:rPr>
              <a:t>Strike-Thru Combinations</a:t>
            </a:r>
          </a:p>
        </p:txBody>
      </p:sp>
      <p:sp>
        <p:nvSpPr>
          <p:cNvPr id="592900" name="Rectangle 4"/>
          <p:cNvSpPr>
            <a:spLocks noGrp="1" noChangeArrowheads="1"/>
          </p:cNvSpPr>
          <p:nvPr>
            <p:ph type="body" sz="half" idx="1"/>
          </p:nvPr>
        </p:nvSpPr>
        <p:spPr>
          <a:xfrm>
            <a:off x="533400" y="1676400"/>
            <a:ext cx="8610600" cy="4800600"/>
          </a:xfrm>
        </p:spPr>
        <p:txBody>
          <a:bodyPr/>
          <a:lstStyle/>
          <a:p>
            <a:pPr eaLnBrk="1" hangingPunct="1">
              <a:defRPr/>
            </a:pPr>
            <a:r>
              <a:rPr lang="en-US" dirty="0">
                <a:latin typeface="Arial" charset="0"/>
              </a:rPr>
              <a:t>Smooth AQ – </a:t>
            </a:r>
            <a:r>
              <a:rPr lang="en-US" dirty="0">
                <a:solidFill>
                  <a:srgbClr val="FFCC00"/>
                </a:solidFill>
                <a:latin typeface="Arial" charset="0"/>
              </a:rPr>
              <a:t>KB-3074 + KS-9000</a:t>
            </a:r>
          </a:p>
          <a:p>
            <a:pPr eaLnBrk="1" hangingPunct="1">
              <a:defRPr/>
            </a:pPr>
            <a:r>
              <a:rPr lang="en-US" dirty="0">
                <a:latin typeface="Arial" charset="0"/>
              </a:rPr>
              <a:t>Smooth UV – </a:t>
            </a:r>
            <a:r>
              <a:rPr lang="en-US" dirty="0">
                <a:solidFill>
                  <a:srgbClr val="FFCC00"/>
                </a:solidFill>
                <a:latin typeface="Arial" charset="0"/>
              </a:rPr>
              <a:t>KB-3116 + KS-453</a:t>
            </a:r>
          </a:p>
          <a:p>
            <a:pPr eaLnBrk="1" hangingPunct="1">
              <a:defRPr/>
            </a:pPr>
            <a:r>
              <a:rPr lang="en-US" dirty="0">
                <a:latin typeface="Arial" charset="0"/>
              </a:rPr>
              <a:t>Reticulation UV – </a:t>
            </a:r>
            <a:r>
              <a:rPr lang="en-US" dirty="0">
                <a:solidFill>
                  <a:srgbClr val="FFCC00"/>
                </a:solidFill>
                <a:latin typeface="Arial" charset="0"/>
              </a:rPr>
              <a:t>KB-3115 + KS-688</a:t>
            </a:r>
          </a:p>
          <a:p>
            <a:pPr eaLnBrk="1" hangingPunct="1">
              <a:defRPr/>
            </a:pPr>
            <a:r>
              <a:rPr lang="en-US" dirty="0">
                <a:latin typeface="Arial" charset="0"/>
              </a:rPr>
              <a:t>All UV Smooth – </a:t>
            </a:r>
            <a:r>
              <a:rPr lang="en-US" dirty="0">
                <a:solidFill>
                  <a:srgbClr val="FFCC00"/>
                </a:solidFill>
                <a:latin typeface="Arial" charset="0"/>
              </a:rPr>
              <a:t>KS-568 + KS-453</a:t>
            </a:r>
          </a:p>
          <a:p>
            <a:pPr eaLnBrk="1" hangingPunct="1">
              <a:defRPr/>
            </a:pPr>
            <a:r>
              <a:rPr lang="en-US" dirty="0">
                <a:latin typeface="Arial" charset="0"/>
              </a:rPr>
              <a:t>All UV Reticulation – </a:t>
            </a:r>
            <a:r>
              <a:rPr lang="en-US" dirty="0">
                <a:solidFill>
                  <a:srgbClr val="FFCC00"/>
                </a:solidFill>
                <a:latin typeface="Arial" charset="0"/>
              </a:rPr>
              <a:t>KS-836 + KS-494</a:t>
            </a:r>
          </a:p>
          <a:p>
            <a:pPr eaLnBrk="1" hangingPunct="1">
              <a:defRPr/>
            </a:pPr>
            <a:r>
              <a:rPr lang="en-US" dirty="0">
                <a:latin typeface="Arial" charset="0"/>
              </a:rPr>
              <a:t>Best to run as a pair</a:t>
            </a:r>
          </a:p>
          <a:p>
            <a:pPr eaLnBrk="1" hangingPunct="1">
              <a:defRPr/>
            </a:pPr>
            <a:r>
              <a:rPr lang="en-US" dirty="0">
                <a:latin typeface="Arial" charset="0"/>
              </a:rPr>
              <a:t>New opportunities for business</a:t>
            </a:r>
          </a:p>
          <a:p>
            <a:pPr eaLnBrk="1" hangingPunct="1">
              <a:defRPr/>
            </a:pPr>
            <a:endParaRPr lang="en-US" dirty="0">
              <a:latin typeface="Arial" charset="0"/>
            </a:endParaRPr>
          </a:p>
          <a:p>
            <a:pPr eaLnBrk="1" hangingPunct="1">
              <a:defRPr/>
            </a:pPr>
            <a:endParaRPr lang="en-US" dirty="0"/>
          </a:p>
        </p:txBody>
      </p:sp>
      <p:pic>
        <p:nvPicPr>
          <p:cNvPr id="31748" name="Picture 3" descr="StrikeThru"/>
          <p:cNvPicPr>
            <a:picLocks noGrp="1" noChangeAspect="1" noChangeArrowheads="1"/>
          </p:cNvPicPr>
          <p:nvPr>
            <p:ph sz="half" idx="2"/>
          </p:nvPr>
        </p:nvPicPr>
        <p:blipFill>
          <a:blip r:embed="rId2" cstate="print"/>
          <a:srcRect/>
          <a:stretch>
            <a:fillRect/>
          </a:stretch>
        </p:blipFill>
        <p:spPr>
          <a:xfrm>
            <a:off x="6324600" y="61913"/>
            <a:ext cx="2667000" cy="1004887"/>
          </a:xfr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Image 18 (Close)                                               00063D0ADan's HD                       ABA78158:"/>
          <p:cNvPicPr>
            <a:picLocks noChangeAspect="1" noChangeArrowheads="1"/>
          </p:cNvPicPr>
          <p:nvPr/>
        </p:nvPicPr>
        <p:blipFill>
          <a:blip r:embed="rId2" r:link="rId3" cstate="print"/>
          <a:srcRect/>
          <a:stretch>
            <a:fillRect/>
          </a:stretch>
        </p:blipFill>
        <p:spPr bwMode="auto">
          <a:xfrm>
            <a:off x="914400" y="990600"/>
            <a:ext cx="7239000" cy="4572000"/>
          </a:xfrm>
          <a:prstGeom prst="rect">
            <a:avLst/>
          </a:prstGeom>
          <a:noFill/>
          <a:ln w="9525">
            <a:noFill/>
            <a:miter lim="800000"/>
            <a:headEnd/>
            <a:tailEnd/>
          </a:ln>
        </p:spPr>
      </p:pic>
      <p:sp>
        <p:nvSpPr>
          <p:cNvPr id="39939" name="Text Box 3"/>
          <p:cNvSpPr txBox="1">
            <a:spLocks noChangeArrowheads="1"/>
          </p:cNvSpPr>
          <p:nvPr/>
        </p:nvSpPr>
        <p:spPr bwMode="auto">
          <a:xfrm>
            <a:off x="914400" y="228600"/>
            <a:ext cx="7162800" cy="708025"/>
          </a:xfrm>
          <a:prstGeom prst="rect">
            <a:avLst/>
          </a:prstGeom>
          <a:noFill/>
          <a:ln w="9525">
            <a:noFill/>
            <a:miter lim="800000"/>
            <a:headEnd/>
            <a:tailEnd/>
          </a:ln>
        </p:spPr>
        <p:txBody>
          <a:bodyPr>
            <a:spAutoFit/>
          </a:bodyPr>
          <a:lstStyle/>
          <a:p>
            <a:pPr algn="ctr">
              <a:spcBef>
                <a:spcPct val="50000"/>
              </a:spcBef>
            </a:pPr>
            <a:r>
              <a:rPr lang="en-US" sz="4000" b="1"/>
              <a:t>Thank you for your attention!</a:t>
            </a:r>
          </a:p>
        </p:txBody>
      </p:sp>
      <p:sp>
        <p:nvSpPr>
          <p:cNvPr id="39940" name="Text Box 4"/>
          <p:cNvSpPr txBox="1">
            <a:spLocks noChangeArrowheads="1"/>
          </p:cNvSpPr>
          <p:nvPr/>
        </p:nvSpPr>
        <p:spPr bwMode="auto">
          <a:xfrm>
            <a:off x="1143000" y="5638800"/>
            <a:ext cx="6781800" cy="823913"/>
          </a:xfrm>
          <a:prstGeom prst="rect">
            <a:avLst/>
          </a:prstGeom>
          <a:noFill/>
          <a:ln w="9525">
            <a:noFill/>
            <a:miter lim="800000"/>
            <a:headEnd/>
            <a:tailEnd/>
          </a:ln>
        </p:spPr>
        <p:txBody>
          <a:bodyPr>
            <a:spAutoFit/>
          </a:bodyPr>
          <a:lstStyle/>
          <a:p>
            <a:pPr algn="ctr">
              <a:spcBef>
                <a:spcPct val="50000"/>
              </a:spcBef>
            </a:pPr>
            <a:r>
              <a:rPr lang="en-US" sz="4800" b="1"/>
              <a:t>Are there any questions?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Rot="1" noChangeArrowheads="1"/>
          </p:cNvSpPr>
          <p:nvPr>
            <p:ph type="title"/>
          </p:nvPr>
        </p:nvSpPr>
        <p:spPr>
          <a:xfrm>
            <a:off x="457200" y="0"/>
            <a:ext cx="6992938" cy="1143000"/>
          </a:xfrm>
        </p:spPr>
        <p:txBody>
          <a:bodyPr/>
          <a:lstStyle/>
          <a:p>
            <a:pPr eaLnBrk="1" hangingPunct="1">
              <a:defRPr/>
            </a:pPr>
            <a:r>
              <a:rPr lang="en-US" dirty="0">
                <a:solidFill>
                  <a:schemeClr val="tx1"/>
                </a:solidFill>
              </a:rPr>
              <a:t>Kustom Group’s Mission</a:t>
            </a:r>
          </a:p>
        </p:txBody>
      </p:sp>
      <p:sp>
        <p:nvSpPr>
          <p:cNvPr id="299011" name="Rectangle 3"/>
          <p:cNvSpPr>
            <a:spLocks noGrp="1" noChangeArrowheads="1"/>
          </p:cNvSpPr>
          <p:nvPr>
            <p:ph idx="1"/>
          </p:nvPr>
        </p:nvSpPr>
        <p:spPr>
          <a:xfrm>
            <a:off x="0" y="1371600"/>
            <a:ext cx="9144000" cy="5486400"/>
          </a:xfrm>
        </p:spPr>
        <p:txBody>
          <a:bodyPr/>
          <a:lstStyle/>
          <a:p>
            <a:pPr marL="609600" indent="-609600" eaLnBrk="1" hangingPunct="1">
              <a:lnSpc>
                <a:spcPct val="80000"/>
              </a:lnSpc>
              <a:defRPr/>
            </a:pPr>
            <a:r>
              <a:rPr lang="en-US" sz="1600" b="1" dirty="0">
                <a:latin typeface="Arial" charset="0"/>
              </a:rPr>
              <a:t>To be the “</a:t>
            </a:r>
            <a:r>
              <a:rPr lang="en-US" sz="1600" b="1" dirty="0">
                <a:solidFill>
                  <a:srgbClr val="FFCC00"/>
                </a:solidFill>
                <a:latin typeface="Arial" charset="0"/>
              </a:rPr>
              <a:t>Value Added Supplier of Choice</a:t>
            </a:r>
            <a:r>
              <a:rPr lang="en-US" sz="1600" b="1" dirty="0">
                <a:latin typeface="Arial" charset="0"/>
              </a:rPr>
              <a:t>” for our customers.  This includes not only specialty products but specialty packaging such as  1, 3 and 5 gallon buckets,  30 and 55 gallon drums, totes and bulk tankers.  Many of these are available in multiple materials like metal, plastic and fiber.</a:t>
            </a:r>
          </a:p>
          <a:p>
            <a:pPr marL="609600" indent="-609600" eaLnBrk="1" hangingPunct="1">
              <a:lnSpc>
                <a:spcPct val="80000"/>
              </a:lnSpc>
              <a:defRPr/>
            </a:pPr>
            <a:endParaRPr lang="en-US" sz="1000" b="1" dirty="0">
              <a:latin typeface="Arial" charset="0"/>
            </a:endParaRPr>
          </a:p>
          <a:p>
            <a:pPr marL="609600" indent="-609600" eaLnBrk="1" hangingPunct="1">
              <a:lnSpc>
                <a:spcPct val="80000"/>
              </a:lnSpc>
              <a:defRPr/>
            </a:pPr>
            <a:r>
              <a:rPr lang="en-US" sz="1600" b="1" dirty="0">
                <a:latin typeface="Arial" charset="0"/>
              </a:rPr>
              <a:t>To make as many different products in as many different chemistries as possible so  our customers can bundle the majority of their needs on one shipment.</a:t>
            </a:r>
          </a:p>
          <a:p>
            <a:pPr marL="609600" indent="-609600" eaLnBrk="1" hangingPunct="1">
              <a:lnSpc>
                <a:spcPct val="80000"/>
              </a:lnSpc>
              <a:defRPr/>
            </a:pPr>
            <a:endParaRPr lang="en-US" sz="1000" b="1" dirty="0">
              <a:latin typeface="Arial" charset="0"/>
            </a:endParaRPr>
          </a:p>
          <a:p>
            <a:pPr marL="609600" indent="-609600" eaLnBrk="1" hangingPunct="1">
              <a:lnSpc>
                <a:spcPct val="80000"/>
              </a:lnSpc>
              <a:defRPr/>
            </a:pPr>
            <a:r>
              <a:rPr lang="en-US" sz="1600" b="1" dirty="0">
                <a:latin typeface="Arial" charset="0"/>
              </a:rPr>
              <a:t>To have the most technical knowledge of any supplier to the Graphic Arts market.  Our technical knowledge includes product chemistry, various substrates, ink formulating and  manufacturing, printing and coating applications, printing presses and post printing equipment.</a:t>
            </a:r>
          </a:p>
          <a:p>
            <a:pPr marL="609600" indent="-609600" eaLnBrk="1" hangingPunct="1">
              <a:lnSpc>
                <a:spcPct val="80000"/>
              </a:lnSpc>
              <a:defRPr/>
            </a:pPr>
            <a:endParaRPr lang="en-US" sz="1000" b="1" dirty="0">
              <a:latin typeface="Arial" charset="0"/>
            </a:endParaRPr>
          </a:p>
          <a:p>
            <a:pPr marL="609600" indent="-609600" eaLnBrk="1" hangingPunct="1">
              <a:lnSpc>
                <a:spcPct val="80000"/>
              </a:lnSpc>
              <a:defRPr/>
            </a:pPr>
            <a:r>
              <a:rPr lang="en-US" sz="1600" b="1" dirty="0">
                <a:latin typeface="Arial" charset="0"/>
              </a:rPr>
              <a:t>Focus on innovative product development providing the profits needed to grow and improve while adding value to customers. </a:t>
            </a:r>
          </a:p>
          <a:p>
            <a:pPr marL="609600" indent="-609600" eaLnBrk="1" hangingPunct="1">
              <a:lnSpc>
                <a:spcPct val="80000"/>
              </a:lnSpc>
              <a:defRPr/>
            </a:pPr>
            <a:endParaRPr lang="en-US" sz="1000" b="1" dirty="0">
              <a:latin typeface="Arial" charset="0"/>
            </a:endParaRPr>
          </a:p>
          <a:p>
            <a:pPr marL="609600" indent="-609600" eaLnBrk="1" hangingPunct="1">
              <a:lnSpc>
                <a:spcPct val="80000"/>
              </a:lnSpc>
              <a:defRPr/>
            </a:pPr>
            <a:r>
              <a:rPr lang="en-US" sz="1600" b="1" dirty="0">
                <a:latin typeface="Arial" charset="0"/>
              </a:rPr>
              <a:t>To manufacture products in a safe work environment for our employees and with as little negative impact on our environment as possible.</a:t>
            </a:r>
          </a:p>
          <a:p>
            <a:pPr marL="609600" indent="-609600" eaLnBrk="1" hangingPunct="1">
              <a:lnSpc>
                <a:spcPct val="80000"/>
              </a:lnSpc>
              <a:defRPr/>
            </a:pPr>
            <a:endParaRPr lang="en-US" sz="1000" b="1" dirty="0">
              <a:latin typeface="Arial" charset="0"/>
            </a:endParaRPr>
          </a:p>
          <a:p>
            <a:pPr marL="609600" indent="-609600" eaLnBrk="1" hangingPunct="1">
              <a:lnSpc>
                <a:spcPct val="80000"/>
              </a:lnSpc>
              <a:defRPr/>
            </a:pPr>
            <a:r>
              <a:rPr lang="en-US" sz="1600" b="1" dirty="0">
                <a:latin typeface="Arial" charset="0"/>
              </a:rPr>
              <a:t>Be responsible with finances assuring our customers of our long term viability and the long term viability and consistency of our products.</a:t>
            </a:r>
          </a:p>
          <a:p>
            <a:pPr marL="609600" indent="-609600" eaLnBrk="1" hangingPunct="1">
              <a:lnSpc>
                <a:spcPct val="80000"/>
              </a:lnSpc>
              <a:defRPr/>
            </a:pPr>
            <a:endParaRPr lang="en-US" sz="1000" b="1" dirty="0">
              <a:latin typeface="Arial" charset="0"/>
            </a:endParaRPr>
          </a:p>
          <a:p>
            <a:pPr marL="609600" indent="-609600" eaLnBrk="1" hangingPunct="1">
              <a:lnSpc>
                <a:spcPct val="80000"/>
              </a:lnSpc>
              <a:defRPr/>
            </a:pPr>
            <a:r>
              <a:rPr lang="en-US" sz="1600" b="1" dirty="0">
                <a:latin typeface="Arial" charset="0"/>
              </a:rPr>
              <a:t>To be the most customer friendly supplier in the market.  We make it easy to work with us by giving good complete answers to questions in a timely manner and with the utmost courtesy.</a:t>
            </a:r>
          </a:p>
        </p:txBody>
      </p:sp>
      <p:pic>
        <p:nvPicPr>
          <p:cNvPr id="11268" name="Picture 4" descr="LOGO1"/>
          <p:cNvPicPr>
            <a:picLocks noChangeAspect="1" noChangeArrowheads="1"/>
          </p:cNvPicPr>
          <p:nvPr/>
        </p:nvPicPr>
        <p:blipFill>
          <a:blip r:embed="rId3" cstate="print"/>
          <a:srcRect/>
          <a:stretch>
            <a:fillRect/>
          </a:stretch>
        </p:blipFill>
        <p:spPr bwMode="auto">
          <a:xfrm>
            <a:off x="7972425" y="0"/>
            <a:ext cx="1171575" cy="12954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rrowheads="1"/>
          </p:cNvSpPr>
          <p:nvPr>
            <p:ph type="title"/>
          </p:nvPr>
        </p:nvSpPr>
        <p:spPr>
          <a:xfrm>
            <a:off x="609600" y="228600"/>
            <a:ext cx="6992938" cy="1143000"/>
          </a:xfrm>
        </p:spPr>
        <p:txBody>
          <a:bodyPr/>
          <a:lstStyle/>
          <a:p>
            <a:pPr eaLnBrk="1" hangingPunct="1">
              <a:defRPr/>
            </a:pPr>
            <a:r>
              <a:rPr lang="en-US" dirty="0">
                <a:solidFill>
                  <a:schemeClr val="tx1"/>
                </a:solidFill>
              </a:rPr>
              <a:t>Who is Kustom Group?</a:t>
            </a:r>
          </a:p>
        </p:txBody>
      </p:sp>
      <p:sp>
        <p:nvSpPr>
          <p:cNvPr id="240643" name="Rectangle 3"/>
          <p:cNvSpPr>
            <a:spLocks noGrp="1" noChangeArrowheads="1"/>
          </p:cNvSpPr>
          <p:nvPr>
            <p:ph idx="1"/>
          </p:nvPr>
        </p:nvSpPr>
        <p:spPr>
          <a:xfrm>
            <a:off x="0" y="1676400"/>
            <a:ext cx="8991600" cy="5029200"/>
          </a:xfrm>
        </p:spPr>
        <p:txBody>
          <a:bodyPr/>
          <a:lstStyle/>
          <a:p>
            <a:pPr marL="609600" indent="-609600" eaLnBrk="1" hangingPunct="1">
              <a:defRPr/>
            </a:pPr>
            <a:r>
              <a:rPr lang="en-US" dirty="0">
                <a:latin typeface="Arial" charset="0"/>
              </a:rPr>
              <a:t>Kustom Group is actually made up of two companies;                                                 </a:t>
            </a:r>
            <a:r>
              <a:rPr lang="en-US" u="sng" dirty="0">
                <a:latin typeface="Arial" charset="0"/>
              </a:rPr>
              <a:t>Kustom Blending</a:t>
            </a:r>
            <a:r>
              <a:rPr lang="en-US" dirty="0">
                <a:latin typeface="Arial" charset="0"/>
              </a:rPr>
              <a:t> and </a:t>
            </a:r>
            <a:r>
              <a:rPr lang="en-US" u="sng" dirty="0">
                <a:latin typeface="Arial" charset="0"/>
              </a:rPr>
              <a:t>Kustom Services</a:t>
            </a:r>
            <a:r>
              <a:rPr lang="en-US" dirty="0">
                <a:latin typeface="Arial" charset="0"/>
              </a:rPr>
              <a:t>.</a:t>
            </a:r>
          </a:p>
          <a:p>
            <a:pPr marL="609600" indent="-609600" eaLnBrk="1" hangingPunct="1">
              <a:defRPr/>
            </a:pPr>
            <a:endParaRPr lang="en-US" sz="800" dirty="0">
              <a:latin typeface="Arial" charset="0"/>
            </a:endParaRPr>
          </a:p>
          <a:p>
            <a:pPr marL="609600" indent="-609600" eaLnBrk="1" hangingPunct="1">
              <a:defRPr/>
            </a:pPr>
            <a:r>
              <a:rPr lang="en-US" dirty="0">
                <a:solidFill>
                  <a:srgbClr val="FF3300"/>
                </a:solidFill>
                <a:latin typeface="Arial" charset="0"/>
              </a:rPr>
              <a:t>Kustom Blending</a:t>
            </a:r>
            <a:r>
              <a:rPr lang="en-US" dirty="0">
                <a:latin typeface="Arial" charset="0"/>
              </a:rPr>
              <a:t> manufactures </a:t>
            </a:r>
            <a:r>
              <a:rPr lang="en-US" dirty="0" err="1">
                <a:latin typeface="Arial" charset="0"/>
              </a:rPr>
              <a:t>Oilbased</a:t>
            </a:r>
            <a:r>
              <a:rPr lang="en-US" dirty="0">
                <a:latin typeface="Arial" charset="0"/>
              </a:rPr>
              <a:t> ink vehicles, overprints, waxes and additives. </a:t>
            </a:r>
          </a:p>
          <a:p>
            <a:pPr marL="609600" indent="-609600" eaLnBrk="1" hangingPunct="1">
              <a:defRPr/>
            </a:pPr>
            <a:endParaRPr lang="en-US" sz="800" dirty="0">
              <a:latin typeface="Arial" charset="0"/>
            </a:endParaRPr>
          </a:p>
          <a:p>
            <a:pPr marL="609600" indent="-609600" eaLnBrk="1" hangingPunct="1">
              <a:defRPr/>
            </a:pPr>
            <a:r>
              <a:rPr lang="en-US" dirty="0">
                <a:solidFill>
                  <a:srgbClr val="FF3300"/>
                </a:solidFill>
                <a:latin typeface="Arial" charset="0"/>
              </a:rPr>
              <a:t>Kustom Services</a:t>
            </a:r>
            <a:r>
              <a:rPr lang="en-US" dirty="0">
                <a:latin typeface="Arial" charset="0"/>
              </a:rPr>
              <a:t> manufactures </a:t>
            </a:r>
            <a:r>
              <a:rPr lang="en-US" dirty="0" err="1">
                <a:latin typeface="Arial" charset="0"/>
              </a:rPr>
              <a:t>Waterbased</a:t>
            </a:r>
            <a:r>
              <a:rPr lang="en-US" dirty="0">
                <a:latin typeface="Arial" charset="0"/>
              </a:rPr>
              <a:t> and Energy Curable ink vehicles, overprints and additives. </a:t>
            </a:r>
          </a:p>
        </p:txBody>
      </p:sp>
      <p:pic>
        <p:nvPicPr>
          <p:cNvPr id="12292" name="Picture 6" descr="LOGO1"/>
          <p:cNvPicPr>
            <a:picLocks noChangeAspect="1" noChangeArrowheads="1"/>
          </p:cNvPicPr>
          <p:nvPr/>
        </p:nvPicPr>
        <p:blipFill>
          <a:blip r:embed="rId3" cstate="print"/>
          <a:srcRect/>
          <a:stretch>
            <a:fillRect/>
          </a:stretch>
        </p:blipFill>
        <p:spPr bwMode="auto">
          <a:xfrm>
            <a:off x="7820025" y="76200"/>
            <a:ext cx="1171575" cy="12954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617538" y="292100"/>
            <a:ext cx="6751637" cy="1384300"/>
          </a:xfrm>
        </p:spPr>
        <p:txBody>
          <a:bodyPr/>
          <a:lstStyle/>
          <a:p>
            <a:pPr eaLnBrk="1" hangingPunct="1">
              <a:defRPr/>
            </a:pPr>
            <a:r>
              <a:rPr lang="en-US" sz="4000" dirty="0">
                <a:solidFill>
                  <a:schemeClr val="tx1"/>
                </a:solidFill>
                <a:latin typeface="Arial" charset="0"/>
              </a:rPr>
              <a:t>Kustom Blending Products</a:t>
            </a:r>
          </a:p>
        </p:txBody>
      </p:sp>
      <p:pic>
        <p:nvPicPr>
          <p:cNvPr id="14339" name="Picture 5" descr="StrikeThru"/>
          <p:cNvPicPr>
            <a:picLocks noChangeAspect="1" noChangeArrowheads="1"/>
          </p:cNvPicPr>
          <p:nvPr/>
        </p:nvPicPr>
        <p:blipFill>
          <a:blip r:embed="rId3" cstate="print"/>
          <a:srcRect/>
          <a:stretch>
            <a:fillRect/>
          </a:stretch>
        </p:blipFill>
        <p:spPr bwMode="auto">
          <a:xfrm>
            <a:off x="304800" y="4648200"/>
            <a:ext cx="2971800" cy="1119188"/>
          </a:xfrm>
          <a:prstGeom prst="rect">
            <a:avLst/>
          </a:prstGeom>
          <a:noFill/>
          <a:ln w="9525">
            <a:noFill/>
            <a:miter lim="800000"/>
            <a:headEnd/>
            <a:tailEnd/>
          </a:ln>
        </p:spPr>
      </p:pic>
      <p:pic>
        <p:nvPicPr>
          <p:cNvPr id="14340" name="Picture 6" descr="Lithomaster copy"/>
          <p:cNvPicPr>
            <a:picLocks noChangeAspect="1" noChangeArrowheads="1"/>
          </p:cNvPicPr>
          <p:nvPr/>
        </p:nvPicPr>
        <p:blipFill>
          <a:blip r:embed="rId4" cstate="print"/>
          <a:srcRect/>
          <a:stretch>
            <a:fillRect/>
          </a:stretch>
        </p:blipFill>
        <p:spPr bwMode="auto">
          <a:xfrm>
            <a:off x="4565650" y="3422650"/>
            <a:ext cx="14288" cy="12700"/>
          </a:xfrm>
          <a:prstGeom prst="rect">
            <a:avLst/>
          </a:prstGeom>
          <a:noFill/>
          <a:ln w="9525">
            <a:noFill/>
            <a:miter lim="800000"/>
            <a:headEnd/>
            <a:tailEnd/>
          </a:ln>
        </p:spPr>
      </p:pic>
      <p:pic>
        <p:nvPicPr>
          <p:cNvPr id="14341" name="Picture 7" descr="Lithomaster copy"/>
          <p:cNvPicPr>
            <a:picLocks noChangeAspect="1" noChangeArrowheads="1"/>
          </p:cNvPicPr>
          <p:nvPr/>
        </p:nvPicPr>
        <p:blipFill>
          <a:blip r:embed="rId4" cstate="print"/>
          <a:srcRect/>
          <a:stretch>
            <a:fillRect/>
          </a:stretch>
        </p:blipFill>
        <p:spPr bwMode="auto">
          <a:xfrm>
            <a:off x="4565650" y="3422650"/>
            <a:ext cx="14288" cy="12700"/>
          </a:xfrm>
          <a:prstGeom prst="rect">
            <a:avLst/>
          </a:prstGeom>
          <a:noFill/>
          <a:ln w="9525">
            <a:noFill/>
            <a:miter lim="800000"/>
            <a:headEnd/>
            <a:tailEnd/>
          </a:ln>
        </p:spPr>
      </p:pic>
      <p:pic>
        <p:nvPicPr>
          <p:cNvPr id="14342" name="Picture 8" descr="Lithomaster copy"/>
          <p:cNvPicPr>
            <a:picLocks noChangeAspect="1" noChangeArrowheads="1"/>
          </p:cNvPicPr>
          <p:nvPr/>
        </p:nvPicPr>
        <p:blipFill>
          <a:blip r:embed="rId5" cstate="print"/>
          <a:srcRect/>
          <a:stretch>
            <a:fillRect/>
          </a:stretch>
        </p:blipFill>
        <p:spPr bwMode="auto">
          <a:xfrm>
            <a:off x="3886200" y="4343400"/>
            <a:ext cx="2057400" cy="1981200"/>
          </a:xfrm>
          <a:prstGeom prst="rect">
            <a:avLst/>
          </a:prstGeom>
          <a:noFill/>
          <a:ln w="9525">
            <a:noFill/>
            <a:miter lim="800000"/>
            <a:headEnd/>
            <a:tailEnd/>
          </a:ln>
        </p:spPr>
      </p:pic>
      <p:pic>
        <p:nvPicPr>
          <p:cNvPr id="14343" name="Picture 9" descr="Millenium 2000 copy"/>
          <p:cNvPicPr>
            <a:picLocks noChangeAspect="1" noChangeArrowheads="1"/>
          </p:cNvPicPr>
          <p:nvPr/>
        </p:nvPicPr>
        <p:blipFill>
          <a:blip r:embed="rId6" cstate="print"/>
          <a:srcRect/>
          <a:stretch>
            <a:fillRect/>
          </a:stretch>
        </p:blipFill>
        <p:spPr bwMode="auto">
          <a:xfrm>
            <a:off x="6553200" y="4267200"/>
            <a:ext cx="2286000" cy="2209800"/>
          </a:xfrm>
          <a:prstGeom prst="rect">
            <a:avLst/>
          </a:prstGeom>
          <a:noFill/>
          <a:ln w="9525">
            <a:noFill/>
            <a:miter lim="800000"/>
            <a:headEnd/>
            <a:tailEnd/>
          </a:ln>
        </p:spPr>
      </p:pic>
      <p:pic>
        <p:nvPicPr>
          <p:cNvPr id="14344" name="Picture 10" descr="LOGO1"/>
          <p:cNvPicPr>
            <a:picLocks noChangeAspect="1" noChangeArrowheads="1"/>
          </p:cNvPicPr>
          <p:nvPr/>
        </p:nvPicPr>
        <p:blipFill>
          <a:blip r:embed="rId7" cstate="print"/>
          <a:srcRect/>
          <a:stretch>
            <a:fillRect/>
          </a:stretch>
        </p:blipFill>
        <p:spPr bwMode="auto">
          <a:xfrm>
            <a:off x="7743825" y="76200"/>
            <a:ext cx="1171575" cy="1295400"/>
          </a:xfrm>
          <a:prstGeom prst="rect">
            <a:avLst/>
          </a:prstGeom>
          <a:noFill/>
          <a:ln w="9525">
            <a:noFill/>
            <a:miter lim="800000"/>
            <a:headEnd/>
            <a:tailEnd/>
          </a:ln>
        </p:spPr>
      </p:pic>
      <p:grpSp>
        <p:nvGrpSpPr>
          <p:cNvPr id="14345" name="Group 11"/>
          <p:cNvGrpSpPr>
            <a:grpSpLocks/>
          </p:cNvGrpSpPr>
          <p:nvPr/>
        </p:nvGrpSpPr>
        <p:grpSpPr bwMode="auto">
          <a:xfrm>
            <a:off x="3200400" y="1524000"/>
            <a:ext cx="2209800" cy="2209800"/>
            <a:chOff x="8158" y="494"/>
            <a:chExt cx="3707" cy="3707"/>
          </a:xfrm>
        </p:grpSpPr>
        <p:grpSp>
          <p:nvGrpSpPr>
            <p:cNvPr id="14350" name="Group 12"/>
            <p:cNvGrpSpPr>
              <a:grpSpLocks/>
            </p:cNvGrpSpPr>
            <p:nvPr/>
          </p:nvGrpSpPr>
          <p:grpSpPr bwMode="auto">
            <a:xfrm>
              <a:off x="8158" y="494"/>
              <a:ext cx="3707" cy="3707"/>
              <a:chOff x="8158" y="494"/>
              <a:chExt cx="3707" cy="3707"/>
            </a:xfrm>
          </p:grpSpPr>
          <p:pic>
            <p:nvPicPr>
              <p:cNvPr id="14353" name="Picture 13" descr="MCj04376300000[1]"/>
              <p:cNvPicPr>
                <a:picLocks noChangeAspect="1" noChangeArrowheads="1"/>
              </p:cNvPicPr>
              <p:nvPr/>
            </p:nvPicPr>
            <p:blipFill>
              <a:blip r:embed="rId8" cstate="print">
                <a:clrChange>
                  <a:clrFrom>
                    <a:srgbClr val="000000"/>
                  </a:clrFrom>
                  <a:clrTo>
                    <a:srgbClr val="000000">
                      <a:alpha val="0"/>
                    </a:srgbClr>
                  </a:clrTo>
                </a:clrChange>
                <a:lum contrast="20000"/>
              </a:blip>
              <a:srcRect/>
              <a:stretch>
                <a:fillRect/>
              </a:stretch>
            </p:blipFill>
            <p:spPr bwMode="auto">
              <a:xfrm>
                <a:off x="8158" y="494"/>
                <a:ext cx="3707" cy="3707"/>
              </a:xfrm>
              <a:prstGeom prst="rect">
                <a:avLst/>
              </a:prstGeom>
              <a:noFill/>
              <a:ln w="9525">
                <a:noFill/>
                <a:miter lim="800000"/>
                <a:headEnd/>
                <a:tailEnd/>
              </a:ln>
            </p:spPr>
          </p:pic>
          <p:cxnSp>
            <p:nvCxnSpPr>
              <p:cNvPr id="14354" name="AutoShape 14"/>
              <p:cNvCxnSpPr>
                <a:cxnSpLocks noChangeShapeType="1"/>
              </p:cNvCxnSpPr>
              <p:nvPr/>
            </p:nvCxnSpPr>
            <p:spPr bwMode="auto">
              <a:xfrm flipH="1">
                <a:off x="8818" y="1244"/>
                <a:ext cx="1157" cy="1935"/>
              </a:xfrm>
              <a:prstGeom prst="straightConnector1">
                <a:avLst/>
              </a:prstGeom>
              <a:noFill/>
              <a:ln w="19050">
                <a:solidFill>
                  <a:srgbClr val="006600"/>
                </a:solidFill>
                <a:round/>
                <a:headEnd/>
                <a:tailEnd/>
              </a:ln>
            </p:spPr>
          </p:cxnSp>
        </p:grpSp>
        <p:cxnSp>
          <p:nvCxnSpPr>
            <p:cNvPr id="14351" name="AutoShape 15"/>
            <p:cNvCxnSpPr>
              <a:cxnSpLocks noChangeShapeType="1"/>
            </p:cNvCxnSpPr>
            <p:nvPr/>
          </p:nvCxnSpPr>
          <p:spPr bwMode="auto">
            <a:xfrm>
              <a:off x="9975" y="1245"/>
              <a:ext cx="1208" cy="1935"/>
            </a:xfrm>
            <a:prstGeom prst="straightConnector1">
              <a:avLst/>
            </a:prstGeom>
            <a:noFill/>
            <a:ln w="19050">
              <a:solidFill>
                <a:srgbClr val="006600"/>
              </a:solidFill>
              <a:round/>
              <a:headEnd/>
              <a:tailEnd/>
            </a:ln>
          </p:spPr>
        </p:cxnSp>
        <p:cxnSp>
          <p:nvCxnSpPr>
            <p:cNvPr id="14352" name="AutoShape 16"/>
            <p:cNvCxnSpPr>
              <a:cxnSpLocks noChangeShapeType="1"/>
            </p:cNvCxnSpPr>
            <p:nvPr/>
          </p:nvCxnSpPr>
          <p:spPr bwMode="auto">
            <a:xfrm>
              <a:off x="8818" y="3179"/>
              <a:ext cx="2365" cy="1"/>
            </a:xfrm>
            <a:prstGeom prst="straightConnector1">
              <a:avLst/>
            </a:prstGeom>
            <a:noFill/>
            <a:ln w="19050">
              <a:solidFill>
                <a:srgbClr val="006600"/>
              </a:solidFill>
              <a:round/>
              <a:headEnd/>
              <a:tailEnd/>
            </a:ln>
          </p:spPr>
        </p:cxnSp>
      </p:grpSp>
      <p:sp>
        <p:nvSpPr>
          <p:cNvPr id="14346" name="Rectangle 17"/>
          <p:cNvSpPr>
            <a:spLocks noChangeArrowheads="1"/>
          </p:cNvSpPr>
          <p:nvPr/>
        </p:nvSpPr>
        <p:spPr bwMode="auto">
          <a:xfrm>
            <a:off x="3200400" y="3352800"/>
            <a:ext cx="2209800" cy="641350"/>
          </a:xfrm>
          <a:prstGeom prst="rect">
            <a:avLst/>
          </a:prstGeom>
          <a:noFill/>
          <a:ln w="9525">
            <a:noFill/>
            <a:miter lim="800000"/>
            <a:headEnd/>
            <a:tailEnd/>
          </a:ln>
        </p:spPr>
        <p:txBody>
          <a:bodyPr>
            <a:spAutoFit/>
          </a:bodyPr>
          <a:lstStyle/>
          <a:p>
            <a:pPr algn="ctr"/>
            <a:r>
              <a:rPr lang="en-US">
                <a:solidFill>
                  <a:srgbClr val="33CC33"/>
                </a:solidFill>
              </a:rPr>
              <a:t>Kustom Group </a:t>
            </a:r>
          </a:p>
          <a:p>
            <a:pPr algn="ctr"/>
            <a:r>
              <a:rPr lang="en-US" b="1">
                <a:solidFill>
                  <a:srgbClr val="33CC33"/>
                </a:solidFill>
              </a:rPr>
              <a:t>GREENMASTER</a:t>
            </a:r>
          </a:p>
        </p:txBody>
      </p:sp>
      <p:pic>
        <p:nvPicPr>
          <p:cNvPr id="14347" name="Picture 16" descr="horse_Clydesdale"/>
          <p:cNvPicPr>
            <a:picLocks noChangeAspect="1" noChangeArrowheads="1"/>
          </p:cNvPicPr>
          <p:nvPr/>
        </p:nvPicPr>
        <p:blipFill>
          <a:blip r:embed="rId9" cstate="print"/>
          <a:srcRect/>
          <a:stretch>
            <a:fillRect/>
          </a:stretch>
        </p:blipFill>
        <p:spPr bwMode="auto">
          <a:xfrm>
            <a:off x="6172200" y="1447800"/>
            <a:ext cx="1884363" cy="1862138"/>
          </a:xfrm>
          <a:prstGeom prst="rect">
            <a:avLst/>
          </a:prstGeom>
          <a:noFill/>
          <a:ln w="9525">
            <a:noFill/>
            <a:miter lim="800000"/>
            <a:headEnd/>
            <a:tailEnd/>
          </a:ln>
        </p:spPr>
      </p:pic>
      <p:sp>
        <p:nvSpPr>
          <p:cNvPr id="14348" name="Rectangle 17"/>
          <p:cNvSpPr>
            <a:spLocks noChangeArrowheads="1"/>
          </p:cNvSpPr>
          <p:nvPr/>
        </p:nvSpPr>
        <p:spPr bwMode="auto">
          <a:xfrm>
            <a:off x="6172200" y="3317875"/>
            <a:ext cx="1905000" cy="584200"/>
          </a:xfrm>
          <a:prstGeom prst="rect">
            <a:avLst/>
          </a:prstGeom>
          <a:noFill/>
          <a:ln w="9525">
            <a:noFill/>
            <a:miter lim="800000"/>
            <a:headEnd/>
            <a:tailEnd/>
          </a:ln>
        </p:spPr>
        <p:txBody>
          <a:bodyPr anchor="ctr">
            <a:spAutoFit/>
          </a:bodyPr>
          <a:lstStyle/>
          <a:p>
            <a:pPr algn="ctr"/>
            <a:r>
              <a:rPr lang="en-US" sz="1600">
                <a:solidFill>
                  <a:srgbClr val="800000"/>
                </a:solidFill>
                <a:latin typeface="Arial" charset="0"/>
                <a:ea typeface="Times New Roman" pitchFamily="18" charset="0"/>
                <a:cs typeface="Arial" charset="0"/>
              </a:rPr>
              <a:t>KUSTOM </a:t>
            </a:r>
            <a:endParaRPr lang="en-US" sz="800">
              <a:ea typeface="Times New Roman" pitchFamily="18" charset="0"/>
              <a:cs typeface="Arial" charset="0"/>
            </a:endParaRPr>
          </a:p>
          <a:p>
            <a:pPr algn="ctr"/>
            <a:r>
              <a:rPr lang="en-US" sz="1600">
                <a:solidFill>
                  <a:srgbClr val="800000"/>
                </a:solidFill>
                <a:latin typeface="Arial" charset="0"/>
                <a:ea typeface="Times New Roman" pitchFamily="18" charset="0"/>
                <a:cs typeface="Arial" charset="0"/>
              </a:rPr>
              <a:t>KLYDESDALE</a:t>
            </a:r>
            <a:endParaRPr lang="en-US">
              <a:ea typeface="Times New Roman" pitchFamily="18" charset="0"/>
              <a:cs typeface="Arial" charset="0"/>
            </a:endParaRPr>
          </a:p>
        </p:txBody>
      </p:sp>
      <p:pic>
        <p:nvPicPr>
          <p:cNvPr id="14349" name="Picture 18"/>
          <p:cNvPicPr>
            <a:picLocks noChangeAspect="1" noChangeArrowheads="1"/>
          </p:cNvPicPr>
          <p:nvPr/>
        </p:nvPicPr>
        <p:blipFill>
          <a:blip r:embed="rId10" cstate="print"/>
          <a:srcRect/>
          <a:stretch>
            <a:fillRect/>
          </a:stretch>
        </p:blipFill>
        <p:spPr bwMode="auto">
          <a:xfrm>
            <a:off x="304800" y="1676400"/>
            <a:ext cx="2667000" cy="22098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313350" name="Rectangle 6"/>
          <p:cNvSpPr>
            <a:spLocks noGrp="1" noChangeArrowheads="1"/>
          </p:cNvSpPr>
          <p:nvPr>
            <p:ph type="title"/>
          </p:nvPr>
        </p:nvSpPr>
        <p:spPr>
          <a:xfrm>
            <a:off x="690563" y="228600"/>
            <a:ext cx="6597650" cy="762000"/>
          </a:xfrm>
        </p:spPr>
        <p:txBody>
          <a:bodyPr/>
          <a:lstStyle/>
          <a:p>
            <a:pPr eaLnBrk="1" hangingPunct="1">
              <a:defRPr/>
            </a:pPr>
            <a:r>
              <a:rPr lang="en-US" sz="4000" dirty="0">
                <a:solidFill>
                  <a:srgbClr val="0099CC"/>
                </a:solidFill>
                <a:latin typeface="Arial" charset="0"/>
              </a:rPr>
              <a:t>Kustom Services Products</a:t>
            </a:r>
          </a:p>
        </p:txBody>
      </p:sp>
      <p:pic>
        <p:nvPicPr>
          <p:cNvPr id="15363" name="Picture 5" descr="Small Logo for Letterhead"/>
          <p:cNvPicPr>
            <a:picLocks noGrp="1" noChangeAspect="1" noChangeArrowheads="1"/>
          </p:cNvPicPr>
          <p:nvPr>
            <p:ph idx="1"/>
          </p:nvPr>
        </p:nvPicPr>
        <p:blipFill>
          <a:blip r:embed="rId3" cstate="print"/>
          <a:srcRect/>
          <a:stretch>
            <a:fillRect/>
          </a:stretch>
        </p:blipFill>
        <p:spPr>
          <a:xfrm>
            <a:off x="5562600" y="1447800"/>
            <a:ext cx="3505200" cy="1600200"/>
          </a:xfrm>
          <a:noFill/>
        </p:spPr>
      </p:pic>
      <p:pic>
        <p:nvPicPr>
          <p:cNvPr id="15364" name="Picture 11" descr="ky_shine_large"/>
          <p:cNvPicPr>
            <a:picLocks noChangeAspect="1" noChangeArrowheads="1"/>
          </p:cNvPicPr>
          <p:nvPr/>
        </p:nvPicPr>
        <p:blipFill>
          <a:blip r:embed="rId4" cstate="print"/>
          <a:srcRect/>
          <a:stretch>
            <a:fillRect/>
          </a:stretch>
        </p:blipFill>
        <p:spPr bwMode="auto">
          <a:xfrm>
            <a:off x="6553200" y="3657600"/>
            <a:ext cx="2362200" cy="2743200"/>
          </a:xfrm>
          <a:prstGeom prst="rect">
            <a:avLst/>
          </a:prstGeom>
          <a:noFill/>
          <a:ln w="9525">
            <a:noFill/>
            <a:miter lim="800000"/>
            <a:headEnd/>
            <a:tailEnd/>
          </a:ln>
        </p:spPr>
      </p:pic>
      <p:pic>
        <p:nvPicPr>
          <p:cNvPr id="15365" name="Picture 12" descr="Image 15 (Kustom Kure)                                         00063D0ADan's HD                       ABA78158:"/>
          <p:cNvPicPr>
            <a:picLocks noChangeAspect="1" noChangeArrowheads="1"/>
          </p:cNvPicPr>
          <p:nvPr/>
        </p:nvPicPr>
        <p:blipFill>
          <a:blip r:embed="rId5" r:link="rId6" cstate="print">
            <a:lum bright="46000" contrast="46000"/>
          </a:blip>
          <a:srcRect/>
          <a:stretch>
            <a:fillRect/>
          </a:stretch>
        </p:blipFill>
        <p:spPr bwMode="auto">
          <a:xfrm>
            <a:off x="0" y="3733800"/>
            <a:ext cx="2895600" cy="1905000"/>
          </a:xfrm>
          <a:prstGeom prst="rect">
            <a:avLst/>
          </a:prstGeom>
          <a:noFill/>
          <a:ln w="9525">
            <a:noFill/>
            <a:miter lim="800000"/>
            <a:headEnd/>
            <a:tailEnd/>
          </a:ln>
        </p:spPr>
      </p:pic>
      <p:pic>
        <p:nvPicPr>
          <p:cNvPr id="15366" name="Picture 13" descr="StrikeThru"/>
          <p:cNvPicPr>
            <a:picLocks noChangeAspect="1" noChangeArrowheads="1"/>
          </p:cNvPicPr>
          <p:nvPr/>
        </p:nvPicPr>
        <p:blipFill>
          <a:blip r:embed="rId7" cstate="print"/>
          <a:srcRect/>
          <a:stretch>
            <a:fillRect/>
          </a:stretch>
        </p:blipFill>
        <p:spPr bwMode="auto">
          <a:xfrm>
            <a:off x="0" y="1524000"/>
            <a:ext cx="3124200" cy="1524000"/>
          </a:xfrm>
          <a:prstGeom prst="rect">
            <a:avLst/>
          </a:prstGeom>
          <a:noFill/>
          <a:ln w="9525">
            <a:noFill/>
            <a:miter lim="800000"/>
            <a:headEnd/>
            <a:tailEnd/>
          </a:ln>
        </p:spPr>
      </p:pic>
      <p:pic>
        <p:nvPicPr>
          <p:cNvPr id="15367" name="Picture 14" descr="LOGO1"/>
          <p:cNvPicPr>
            <a:picLocks noChangeAspect="1" noChangeArrowheads="1"/>
          </p:cNvPicPr>
          <p:nvPr/>
        </p:nvPicPr>
        <p:blipFill>
          <a:blip r:embed="rId8" cstate="print"/>
          <a:srcRect/>
          <a:stretch>
            <a:fillRect/>
          </a:stretch>
        </p:blipFill>
        <p:spPr bwMode="auto">
          <a:xfrm>
            <a:off x="7820025" y="76200"/>
            <a:ext cx="1171575" cy="1295400"/>
          </a:xfrm>
          <a:prstGeom prst="rect">
            <a:avLst/>
          </a:prstGeom>
          <a:noFill/>
          <a:ln w="9525">
            <a:noFill/>
            <a:miter lim="800000"/>
            <a:headEnd/>
            <a:tailEnd/>
          </a:ln>
        </p:spPr>
      </p:pic>
      <p:grpSp>
        <p:nvGrpSpPr>
          <p:cNvPr id="15368" name="Group 15"/>
          <p:cNvGrpSpPr>
            <a:grpSpLocks/>
          </p:cNvGrpSpPr>
          <p:nvPr/>
        </p:nvGrpSpPr>
        <p:grpSpPr bwMode="auto">
          <a:xfrm>
            <a:off x="3200400" y="990600"/>
            <a:ext cx="2362200" cy="2209800"/>
            <a:chOff x="8158" y="494"/>
            <a:chExt cx="3707" cy="3707"/>
          </a:xfrm>
        </p:grpSpPr>
        <p:grpSp>
          <p:nvGrpSpPr>
            <p:cNvPr id="15372" name="Group 16"/>
            <p:cNvGrpSpPr>
              <a:grpSpLocks/>
            </p:cNvGrpSpPr>
            <p:nvPr/>
          </p:nvGrpSpPr>
          <p:grpSpPr bwMode="auto">
            <a:xfrm>
              <a:off x="8158" y="494"/>
              <a:ext cx="3707" cy="3707"/>
              <a:chOff x="8158" y="494"/>
              <a:chExt cx="3707" cy="3707"/>
            </a:xfrm>
          </p:grpSpPr>
          <p:pic>
            <p:nvPicPr>
              <p:cNvPr id="15375" name="Picture 17" descr="MCj04376300000[1]"/>
              <p:cNvPicPr>
                <a:picLocks noChangeAspect="1" noChangeArrowheads="1"/>
              </p:cNvPicPr>
              <p:nvPr/>
            </p:nvPicPr>
            <p:blipFill>
              <a:blip r:embed="rId9" cstate="print">
                <a:clrChange>
                  <a:clrFrom>
                    <a:srgbClr val="000000"/>
                  </a:clrFrom>
                  <a:clrTo>
                    <a:srgbClr val="000000">
                      <a:alpha val="0"/>
                    </a:srgbClr>
                  </a:clrTo>
                </a:clrChange>
                <a:lum contrast="20000"/>
              </a:blip>
              <a:srcRect/>
              <a:stretch>
                <a:fillRect/>
              </a:stretch>
            </p:blipFill>
            <p:spPr bwMode="auto">
              <a:xfrm>
                <a:off x="8158" y="494"/>
                <a:ext cx="3707" cy="3707"/>
              </a:xfrm>
              <a:prstGeom prst="rect">
                <a:avLst/>
              </a:prstGeom>
              <a:noFill/>
              <a:ln w="9525">
                <a:noFill/>
                <a:miter lim="800000"/>
                <a:headEnd/>
                <a:tailEnd/>
              </a:ln>
            </p:spPr>
          </p:pic>
          <p:cxnSp>
            <p:nvCxnSpPr>
              <p:cNvPr id="15376" name="AutoShape 18"/>
              <p:cNvCxnSpPr>
                <a:cxnSpLocks noChangeShapeType="1"/>
              </p:cNvCxnSpPr>
              <p:nvPr/>
            </p:nvCxnSpPr>
            <p:spPr bwMode="auto">
              <a:xfrm flipH="1">
                <a:off x="8818" y="1244"/>
                <a:ext cx="1157" cy="1935"/>
              </a:xfrm>
              <a:prstGeom prst="straightConnector1">
                <a:avLst/>
              </a:prstGeom>
              <a:noFill/>
              <a:ln w="19050">
                <a:solidFill>
                  <a:srgbClr val="006600"/>
                </a:solidFill>
                <a:round/>
                <a:headEnd/>
                <a:tailEnd/>
              </a:ln>
            </p:spPr>
          </p:cxnSp>
        </p:grpSp>
        <p:cxnSp>
          <p:nvCxnSpPr>
            <p:cNvPr id="15373" name="AutoShape 19"/>
            <p:cNvCxnSpPr>
              <a:cxnSpLocks noChangeShapeType="1"/>
            </p:cNvCxnSpPr>
            <p:nvPr/>
          </p:nvCxnSpPr>
          <p:spPr bwMode="auto">
            <a:xfrm>
              <a:off x="9975" y="1245"/>
              <a:ext cx="1208" cy="1935"/>
            </a:xfrm>
            <a:prstGeom prst="straightConnector1">
              <a:avLst/>
            </a:prstGeom>
            <a:noFill/>
            <a:ln w="19050">
              <a:solidFill>
                <a:srgbClr val="006600"/>
              </a:solidFill>
              <a:round/>
              <a:headEnd/>
              <a:tailEnd/>
            </a:ln>
          </p:spPr>
        </p:cxnSp>
        <p:cxnSp>
          <p:nvCxnSpPr>
            <p:cNvPr id="15374" name="AutoShape 20"/>
            <p:cNvCxnSpPr>
              <a:cxnSpLocks noChangeShapeType="1"/>
            </p:cNvCxnSpPr>
            <p:nvPr/>
          </p:nvCxnSpPr>
          <p:spPr bwMode="auto">
            <a:xfrm>
              <a:off x="8818" y="3179"/>
              <a:ext cx="2365" cy="1"/>
            </a:xfrm>
            <a:prstGeom prst="straightConnector1">
              <a:avLst/>
            </a:prstGeom>
            <a:noFill/>
            <a:ln w="19050">
              <a:solidFill>
                <a:srgbClr val="006600"/>
              </a:solidFill>
              <a:round/>
              <a:headEnd/>
              <a:tailEnd/>
            </a:ln>
          </p:spPr>
        </p:cxnSp>
      </p:grpSp>
      <p:sp>
        <p:nvSpPr>
          <p:cNvPr id="15369" name="Rectangle 21"/>
          <p:cNvSpPr>
            <a:spLocks noChangeArrowheads="1"/>
          </p:cNvSpPr>
          <p:nvPr/>
        </p:nvSpPr>
        <p:spPr bwMode="auto">
          <a:xfrm>
            <a:off x="3124200" y="2819400"/>
            <a:ext cx="2438400" cy="646113"/>
          </a:xfrm>
          <a:prstGeom prst="rect">
            <a:avLst/>
          </a:prstGeom>
          <a:noFill/>
          <a:ln w="9525">
            <a:noFill/>
            <a:miter lim="800000"/>
            <a:headEnd/>
            <a:tailEnd/>
          </a:ln>
        </p:spPr>
        <p:txBody>
          <a:bodyPr>
            <a:spAutoFit/>
          </a:bodyPr>
          <a:lstStyle/>
          <a:p>
            <a:pPr algn="ctr"/>
            <a:r>
              <a:rPr lang="en-US" b="1">
                <a:solidFill>
                  <a:srgbClr val="33CC33"/>
                </a:solidFill>
              </a:rPr>
              <a:t>Kustom Group</a:t>
            </a:r>
            <a:r>
              <a:rPr lang="en-US">
                <a:solidFill>
                  <a:srgbClr val="33CC33"/>
                </a:solidFill>
              </a:rPr>
              <a:t> </a:t>
            </a:r>
          </a:p>
          <a:p>
            <a:pPr algn="ctr"/>
            <a:r>
              <a:rPr lang="en-US" b="1">
                <a:solidFill>
                  <a:srgbClr val="33CC33"/>
                </a:solidFill>
              </a:rPr>
              <a:t>GREENMASTER</a:t>
            </a:r>
          </a:p>
        </p:txBody>
      </p:sp>
      <p:pic>
        <p:nvPicPr>
          <p:cNvPr id="15370" name="Picture 22"/>
          <p:cNvPicPr>
            <a:picLocks noChangeAspect="1" noChangeArrowheads="1"/>
          </p:cNvPicPr>
          <p:nvPr/>
        </p:nvPicPr>
        <p:blipFill>
          <a:blip r:embed="rId10" cstate="print"/>
          <a:srcRect/>
          <a:stretch>
            <a:fillRect/>
          </a:stretch>
        </p:blipFill>
        <p:spPr bwMode="auto">
          <a:xfrm>
            <a:off x="3352800" y="3733800"/>
            <a:ext cx="2667000" cy="1752600"/>
          </a:xfrm>
          <a:prstGeom prst="rect">
            <a:avLst/>
          </a:prstGeom>
          <a:noFill/>
          <a:ln w="9525">
            <a:noFill/>
            <a:miter lim="800000"/>
            <a:headEnd/>
            <a:tailEnd/>
          </a:ln>
        </p:spPr>
      </p:pic>
      <p:sp>
        <p:nvSpPr>
          <p:cNvPr id="15371" name="Rectangle 18"/>
          <p:cNvSpPr>
            <a:spLocks noChangeArrowheads="1"/>
          </p:cNvSpPr>
          <p:nvPr/>
        </p:nvSpPr>
        <p:spPr bwMode="auto">
          <a:xfrm>
            <a:off x="3352800" y="5461000"/>
            <a:ext cx="2667000" cy="368300"/>
          </a:xfrm>
          <a:prstGeom prst="rect">
            <a:avLst/>
          </a:prstGeom>
          <a:noFill/>
          <a:ln w="9525">
            <a:noFill/>
            <a:miter lim="800000"/>
            <a:headEnd/>
            <a:tailEnd/>
          </a:ln>
        </p:spPr>
        <p:txBody>
          <a:bodyPr>
            <a:spAutoFit/>
          </a:bodyPr>
          <a:lstStyle/>
          <a:p>
            <a:pPr algn="ctr"/>
            <a:r>
              <a:rPr lang="en-US" b="1">
                <a:solidFill>
                  <a:srgbClr val="CC6600"/>
                </a:solidFill>
                <a:latin typeface="Copperplate Gothic Bold" pitchFamily="34" charset="0"/>
              </a:rPr>
              <a:t>SANDY FEEL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a:xfrm>
            <a:off x="457200" y="228600"/>
            <a:ext cx="8229600" cy="990600"/>
          </a:xfrm>
        </p:spPr>
        <p:txBody>
          <a:bodyPr/>
          <a:lstStyle/>
          <a:p>
            <a:pPr eaLnBrk="1" hangingPunct="1">
              <a:defRPr/>
            </a:pPr>
            <a:r>
              <a:rPr lang="en-US" dirty="0">
                <a:solidFill>
                  <a:schemeClr val="tx1"/>
                </a:solidFill>
              </a:rPr>
              <a:t>Raw Materials for Inks</a:t>
            </a:r>
          </a:p>
        </p:txBody>
      </p:sp>
      <p:sp>
        <p:nvSpPr>
          <p:cNvPr id="609283" name="Rectangle 3"/>
          <p:cNvSpPr>
            <a:spLocks noGrp="1" noChangeArrowheads="1"/>
          </p:cNvSpPr>
          <p:nvPr>
            <p:ph type="body" sz="half" idx="1"/>
          </p:nvPr>
        </p:nvSpPr>
        <p:spPr>
          <a:xfrm>
            <a:off x="1752600" y="1371600"/>
            <a:ext cx="6019800" cy="5029200"/>
          </a:xfrm>
          <a:ln>
            <a:solidFill>
              <a:schemeClr val="accent1"/>
            </a:solidFill>
          </a:ln>
        </p:spPr>
        <p:txBody>
          <a:bodyPr/>
          <a:lstStyle/>
          <a:p>
            <a:pPr eaLnBrk="1" hangingPunct="1">
              <a:defRPr/>
            </a:pPr>
            <a:r>
              <a:rPr lang="en-US" sz="2800" dirty="0"/>
              <a:t>Conventional Offset</a:t>
            </a:r>
          </a:p>
          <a:p>
            <a:pPr lvl="1" eaLnBrk="1" hangingPunct="1">
              <a:defRPr/>
            </a:pPr>
            <a:r>
              <a:rPr lang="en-US" sz="1800" dirty="0"/>
              <a:t>Oilbased sheetfed for paper, board and plastic</a:t>
            </a:r>
          </a:p>
          <a:p>
            <a:pPr lvl="1" eaLnBrk="1" hangingPunct="1">
              <a:defRPr/>
            </a:pPr>
            <a:r>
              <a:rPr lang="en-US" sz="1800" dirty="0"/>
              <a:t>Oilbased Heatset for paper</a:t>
            </a:r>
          </a:p>
          <a:p>
            <a:pPr eaLnBrk="1" hangingPunct="1">
              <a:defRPr/>
            </a:pPr>
            <a:r>
              <a:rPr lang="en-US" sz="2800" dirty="0"/>
              <a:t>EC Offset</a:t>
            </a:r>
          </a:p>
          <a:p>
            <a:pPr lvl="1" eaLnBrk="1" hangingPunct="1">
              <a:defRPr/>
            </a:pPr>
            <a:r>
              <a:rPr lang="en-US" sz="1800" dirty="0"/>
              <a:t>UV sheetfed for paper, board, plastic and metal</a:t>
            </a:r>
          </a:p>
          <a:p>
            <a:pPr lvl="1" eaLnBrk="1" hangingPunct="1">
              <a:defRPr/>
            </a:pPr>
            <a:r>
              <a:rPr lang="en-US" sz="1800" dirty="0"/>
              <a:t>H-UV sheetfed for paper and board</a:t>
            </a:r>
          </a:p>
          <a:p>
            <a:pPr lvl="1" eaLnBrk="1" hangingPunct="1">
              <a:defRPr/>
            </a:pPr>
            <a:r>
              <a:rPr lang="en-US" sz="1800" dirty="0"/>
              <a:t>LED UV sheetfed for paper and plastic</a:t>
            </a:r>
          </a:p>
          <a:p>
            <a:pPr eaLnBrk="1" hangingPunct="1">
              <a:defRPr/>
            </a:pPr>
            <a:r>
              <a:rPr lang="en-US" sz="2800" dirty="0"/>
              <a:t>AQ Flexo</a:t>
            </a:r>
          </a:p>
          <a:p>
            <a:pPr lvl="1" eaLnBrk="1" hangingPunct="1">
              <a:defRPr/>
            </a:pPr>
            <a:r>
              <a:rPr lang="en-US" sz="1800" dirty="0"/>
              <a:t>Various formulations for different substrates</a:t>
            </a:r>
          </a:p>
          <a:p>
            <a:pPr eaLnBrk="1" hangingPunct="1">
              <a:defRPr/>
            </a:pPr>
            <a:r>
              <a:rPr lang="en-US" sz="2800" dirty="0"/>
              <a:t>EC Flexo</a:t>
            </a:r>
          </a:p>
          <a:p>
            <a:pPr lvl="1" eaLnBrk="1" hangingPunct="1">
              <a:defRPr/>
            </a:pPr>
            <a:r>
              <a:rPr lang="en-US" sz="1800" dirty="0"/>
              <a:t>UV flexo for paper, board and plastic</a:t>
            </a:r>
          </a:p>
          <a:p>
            <a:pPr lvl="1" eaLnBrk="1" hangingPunct="1">
              <a:defRPr/>
            </a:pPr>
            <a:r>
              <a:rPr lang="en-US" sz="1800" dirty="0"/>
              <a:t>LED flexo for paper and plastic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rrowheads="1"/>
          </p:cNvSpPr>
          <p:nvPr>
            <p:ph type="title"/>
          </p:nvPr>
        </p:nvSpPr>
        <p:spPr>
          <a:xfrm>
            <a:off x="609600" y="228600"/>
            <a:ext cx="6992938" cy="1143000"/>
          </a:xfrm>
        </p:spPr>
        <p:txBody>
          <a:bodyPr/>
          <a:lstStyle/>
          <a:p>
            <a:pPr eaLnBrk="1" hangingPunct="1">
              <a:defRPr/>
            </a:pPr>
            <a:r>
              <a:rPr lang="en-US" sz="3600" dirty="0">
                <a:solidFill>
                  <a:schemeClr val="tx1"/>
                </a:solidFill>
              </a:rPr>
              <a:t>What’s New with Kustom Group?</a:t>
            </a:r>
          </a:p>
        </p:txBody>
      </p:sp>
      <p:sp>
        <p:nvSpPr>
          <p:cNvPr id="240643" name="Rectangle 3"/>
          <p:cNvSpPr>
            <a:spLocks noGrp="1" noChangeArrowheads="1"/>
          </p:cNvSpPr>
          <p:nvPr>
            <p:ph idx="1"/>
          </p:nvPr>
        </p:nvSpPr>
        <p:spPr>
          <a:xfrm>
            <a:off x="0" y="1600200"/>
            <a:ext cx="9144000" cy="5105400"/>
          </a:xfrm>
        </p:spPr>
        <p:txBody>
          <a:bodyPr/>
          <a:lstStyle/>
          <a:p>
            <a:pPr marL="609600" indent="-609600" eaLnBrk="1" hangingPunct="1">
              <a:defRPr/>
            </a:pPr>
            <a:r>
              <a:rPr lang="en-US" sz="2800" dirty="0">
                <a:latin typeface="Arial" charset="0"/>
              </a:rPr>
              <a:t>LED product line </a:t>
            </a:r>
          </a:p>
          <a:p>
            <a:pPr marL="1009650" lvl="1" indent="-609600" eaLnBrk="1" hangingPunct="1">
              <a:defRPr/>
            </a:pPr>
            <a:r>
              <a:rPr lang="en-US" sz="2400" dirty="0">
                <a:latin typeface="Arial" charset="0"/>
              </a:rPr>
              <a:t>Coatings</a:t>
            </a:r>
          </a:p>
          <a:p>
            <a:pPr marL="1009650" lvl="1" indent="-609600" eaLnBrk="1" hangingPunct="1">
              <a:defRPr/>
            </a:pPr>
            <a:r>
              <a:rPr lang="en-US" sz="2400" dirty="0" err="1">
                <a:latin typeface="Arial" charset="0"/>
              </a:rPr>
              <a:t>Litho</a:t>
            </a:r>
            <a:r>
              <a:rPr lang="en-US" sz="2400" dirty="0">
                <a:latin typeface="Arial" charset="0"/>
              </a:rPr>
              <a:t> OPV’s</a:t>
            </a:r>
          </a:p>
          <a:p>
            <a:pPr marL="1009650" lvl="1" indent="-609600" eaLnBrk="1" hangingPunct="1">
              <a:defRPr/>
            </a:pPr>
            <a:r>
              <a:rPr lang="en-US" sz="2400" dirty="0">
                <a:latin typeface="Arial" charset="0"/>
              </a:rPr>
              <a:t>Ink Vehicles</a:t>
            </a:r>
          </a:p>
          <a:p>
            <a:pPr marL="1009650" lvl="1" indent="-609600" eaLnBrk="1" hangingPunct="1">
              <a:defRPr/>
            </a:pPr>
            <a:r>
              <a:rPr lang="en-US" sz="2400" dirty="0">
                <a:latin typeface="Arial" charset="0"/>
              </a:rPr>
              <a:t>Photoinitiator Blends</a:t>
            </a:r>
            <a:r>
              <a:rPr lang="en-US" sz="2800" dirty="0">
                <a:latin typeface="Arial" charset="0"/>
              </a:rPr>
              <a:t> </a:t>
            </a:r>
          </a:p>
          <a:p>
            <a:pPr marL="609600" indent="-609600" eaLnBrk="1" hangingPunct="1">
              <a:defRPr/>
            </a:pPr>
            <a:endParaRPr lang="en-US" sz="2800" dirty="0">
              <a:latin typeface="Arial" charset="0"/>
            </a:endParaRPr>
          </a:p>
          <a:p>
            <a:pPr marL="609600" indent="-609600" eaLnBrk="1" hangingPunct="1">
              <a:defRPr/>
            </a:pPr>
            <a:r>
              <a:rPr lang="en-US" sz="2800" dirty="0">
                <a:latin typeface="Arial" charset="0"/>
              </a:rPr>
              <a:t>Formulated for:</a:t>
            </a:r>
          </a:p>
          <a:p>
            <a:pPr marL="1009650" lvl="1" indent="-609600" eaLnBrk="1" hangingPunct="1">
              <a:defRPr/>
            </a:pPr>
            <a:r>
              <a:rPr lang="en-US" sz="2400" dirty="0">
                <a:latin typeface="Arial" charset="0"/>
              </a:rPr>
              <a:t>Gap Configuration</a:t>
            </a:r>
          </a:p>
          <a:p>
            <a:pPr marL="1009650" lvl="1" indent="-609600" eaLnBrk="1" hangingPunct="1">
              <a:defRPr/>
            </a:pPr>
            <a:r>
              <a:rPr lang="en-US" sz="2400" dirty="0">
                <a:latin typeface="Arial" charset="0"/>
              </a:rPr>
              <a:t>LED Array Wattage</a:t>
            </a:r>
          </a:p>
          <a:p>
            <a:pPr marL="1009650" lvl="1" indent="-609600" eaLnBrk="1" hangingPunct="1">
              <a:defRPr/>
            </a:pPr>
            <a:r>
              <a:rPr lang="en-US" sz="2400" dirty="0">
                <a:latin typeface="Arial" charset="0"/>
              </a:rPr>
              <a:t>Final Properties</a:t>
            </a:r>
          </a:p>
        </p:txBody>
      </p:sp>
      <p:pic>
        <p:nvPicPr>
          <p:cNvPr id="3" name="Picture 2">
            <a:extLst>
              <a:ext uri="{FF2B5EF4-FFF2-40B4-BE49-F238E27FC236}">
                <a16:creationId xmlns:a16="http://schemas.microsoft.com/office/drawing/2014/main" id="{33BF4601-E96F-4FC4-9C76-CD2717072F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1502" y="9154"/>
            <a:ext cx="1622498" cy="1219200"/>
          </a:xfrm>
          <a:prstGeom prst="rect">
            <a:avLst/>
          </a:prstGeom>
        </p:spPr>
      </p:pic>
    </p:spTree>
  </p:cSld>
  <p:clrMapOvr>
    <a:masterClrMapping/>
  </p:clrMapOvr>
</p:sld>
</file>

<file path=ppt/theme/theme1.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6078</TotalTime>
  <Words>2889</Words>
  <Application>Microsoft Office PowerPoint</Application>
  <PresentationFormat>On-screen Show (4:3)</PresentationFormat>
  <Paragraphs>856</Paragraphs>
  <Slides>38</Slides>
  <Notes>10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38</vt:i4>
      </vt:variant>
    </vt:vector>
  </HeadingPairs>
  <TitlesOfParts>
    <vt:vector size="51" baseType="lpstr">
      <vt:lpstr>Arial</vt:lpstr>
      <vt:lpstr>Calibri</vt:lpstr>
      <vt:lpstr>Copperplate Gothic Bold</vt:lpstr>
      <vt:lpstr>Garamond</vt:lpstr>
      <vt:lpstr>MicrogrammaDBolExt</vt:lpstr>
      <vt:lpstr>Symbol</vt:lpstr>
      <vt:lpstr>Tahoma</vt:lpstr>
      <vt:lpstr>Times</vt:lpstr>
      <vt:lpstr>Times New Roman</vt:lpstr>
      <vt:lpstr>Wingdings</vt:lpstr>
      <vt:lpstr>Curtain Call</vt:lpstr>
      <vt:lpstr>Photo Editor Photo</vt:lpstr>
      <vt:lpstr>Bitmap Image</vt:lpstr>
      <vt:lpstr>PowerPoint Presentation</vt:lpstr>
      <vt:lpstr>PowerPoint Presentation</vt:lpstr>
      <vt:lpstr>PowerPoint Presentation</vt:lpstr>
      <vt:lpstr>Kustom Group’s Mission</vt:lpstr>
      <vt:lpstr>Who is Kustom Group?</vt:lpstr>
      <vt:lpstr>Kustom Blending Products</vt:lpstr>
      <vt:lpstr>Kustom Services Products</vt:lpstr>
      <vt:lpstr>Raw Materials for Inks</vt:lpstr>
      <vt:lpstr>What’s New with Kustom Group?</vt:lpstr>
      <vt:lpstr>Review of LED Product Line</vt:lpstr>
      <vt:lpstr>Review of LED Product Line</vt:lpstr>
      <vt:lpstr>Most Popular Heatset Wax Compound Products</vt:lpstr>
      <vt:lpstr>Most Popular Sheetfed Wax Compound Products</vt:lpstr>
      <vt:lpstr>Most Popular Specialty Additives</vt:lpstr>
      <vt:lpstr>Energy Cure Wax Compounds</vt:lpstr>
      <vt:lpstr>PowerPoint Presentation</vt:lpstr>
      <vt:lpstr>Coating Process</vt:lpstr>
      <vt:lpstr>Coating Pump Manufacturers</vt:lpstr>
      <vt:lpstr>Coating Pump Types</vt:lpstr>
      <vt:lpstr>Coating Pump Types</vt:lpstr>
      <vt:lpstr>Types of Coaters</vt:lpstr>
      <vt:lpstr>Types of coaters</vt:lpstr>
      <vt:lpstr>Types of Coaters</vt:lpstr>
      <vt:lpstr>Enclosed Doctor Chamber</vt:lpstr>
      <vt:lpstr>Aqueous Ink Unit Applied OPV</vt:lpstr>
      <vt:lpstr>PowerPoint Presentation</vt:lpstr>
      <vt:lpstr>PowerPoint Presentation</vt:lpstr>
      <vt:lpstr>PowerPoint Presentation</vt:lpstr>
      <vt:lpstr>PowerPoint Presentation</vt:lpstr>
      <vt:lpstr>PowerPoint Presentation</vt:lpstr>
      <vt:lpstr>Unique Universal Perspective</vt:lpstr>
      <vt:lpstr>PowerPoint Presentation</vt:lpstr>
      <vt:lpstr>PowerPoint Presentation</vt:lpstr>
      <vt:lpstr>PowerPoint Presentation</vt:lpstr>
      <vt:lpstr>Digital Options</vt:lpstr>
      <vt:lpstr>PowerPoint Presentation</vt:lpstr>
      <vt:lpstr>Strike-Thru Combinations</vt:lpstr>
      <vt:lpstr>PowerPoint Presentation</vt:lpstr>
    </vt:vector>
  </TitlesOfParts>
  <Company>Richards Group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David Aynessazian</dc:creator>
  <cp:lastModifiedBy>Karen Schroeder</cp:lastModifiedBy>
  <cp:revision>302</cp:revision>
  <cp:lastPrinted>2000-05-24T20:28:30Z</cp:lastPrinted>
  <dcterms:created xsi:type="dcterms:W3CDTF">1999-07-07T20:19:52Z</dcterms:created>
  <dcterms:modified xsi:type="dcterms:W3CDTF">2019-04-09T14:36:04Z</dcterms:modified>
</cp:coreProperties>
</file>